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97"/>
  </p:notes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297" r:id="rId56"/>
    <p:sldId id="298" r:id="rId57"/>
    <p:sldId id="299" r:id="rId58"/>
    <p:sldId id="300" r:id="rId59"/>
    <p:sldId id="301" r:id="rId60"/>
    <p:sldId id="302" r:id="rId61"/>
    <p:sldId id="303" r:id="rId62"/>
    <p:sldId id="304" r:id="rId63"/>
    <p:sldId id="305" r:id="rId64"/>
    <p:sldId id="306" r:id="rId65"/>
    <p:sldId id="307" r:id="rId66"/>
    <p:sldId id="308" r:id="rId67"/>
    <p:sldId id="309" r:id="rId68"/>
    <p:sldId id="310" r:id="rId69"/>
    <p:sldId id="311" r:id="rId70"/>
    <p:sldId id="312" r:id="rId71"/>
    <p:sldId id="313" r:id="rId72"/>
    <p:sldId id="314" r:id="rId73"/>
    <p:sldId id="315" r:id="rId74"/>
    <p:sldId id="316" r:id="rId75"/>
    <p:sldId id="317" r:id="rId76"/>
    <p:sldId id="318" r:id="rId77"/>
    <p:sldId id="319" r:id="rId78"/>
    <p:sldId id="320" r:id="rId79"/>
    <p:sldId id="321" r:id="rId80"/>
    <p:sldId id="322" r:id="rId81"/>
    <p:sldId id="323" r:id="rId82"/>
    <p:sldId id="324" r:id="rId83"/>
    <p:sldId id="325" r:id="rId84"/>
    <p:sldId id="326" r:id="rId85"/>
    <p:sldId id="327" r:id="rId86"/>
    <p:sldId id="328" r:id="rId87"/>
    <p:sldId id="329" r:id="rId88"/>
    <p:sldId id="330" r:id="rId89"/>
    <p:sldId id="331" r:id="rId90"/>
    <p:sldId id="332" r:id="rId91"/>
    <p:sldId id="333" r:id="rId92"/>
    <p:sldId id="334" r:id="rId93"/>
    <p:sldId id="335" r:id="rId94"/>
    <p:sldId id="336" r:id="rId95"/>
    <p:sldId id="337" r:id="rId9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ita Dotum Bold" charset="1" panose="02020603020101020101"/>
      <p:regular r:id="rId10"/>
    </p:embeddedFont>
    <p:embeddedFont>
      <p:font typeface="Arita Dotum Thin" charset="1" panose="02020603020101020101"/>
      <p:regular r:id="rId11"/>
    </p:embeddedFont>
    <p:embeddedFont>
      <p:font typeface="Arita Dotum Light" charset="1" panose="02020603020101020101"/>
      <p:regular r:id="rId12"/>
    </p:embeddedFont>
    <p:embeddedFont>
      <p:font typeface="Arita Dotum Medium" charset="1" panose="02020603020101020101"/>
      <p:regular r:id="rId13"/>
    </p:embeddedFont>
    <p:embeddedFont>
      <p:font typeface="Arita Dotum Semi-Bold" charset="1" panose="02020603020101020101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25" Target="slides/slide11.xml" Type="http://schemas.openxmlformats.org/officeDocument/2006/relationships/slide"/><Relationship Id="rId26" Target="slides/slide12.xml" Type="http://schemas.openxmlformats.org/officeDocument/2006/relationships/slide"/><Relationship Id="rId27" Target="slides/slide13.xml" Type="http://schemas.openxmlformats.org/officeDocument/2006/relationships/slide"/><Relationship Id="rId28" Target="slides/slide14.xml" Type="http://schemas.openxmlformats.org/officeDocument/2006/relationships/slide"/><Relationship Id="rId29" Target="slides/slide15.xml" Type="http://schemas.openxmlformats.org/officeDocument/2006/relationships/slide"/><Relationship Id="rId3" Target="viewProps.xml" Type="http://schemas.openxmlformats.org/officeDocument/2006/relationships/viewProps"/><Relationship Id="rId30" Target="slides/slide16.xml" Type="http://schemas.openxmlformats.org/officeDocument/2006/relationships/slide"/><Relationship Id="rId31" Target="slides/slide17.xml" Type="http://schemas.openxmlformats.org/officeDocument/2006/relationships/slide"/><Relationship Id="rId32" Target="slides/slide18.xml" Type="http://schemas.openxmlformats.org/officeDocument/2006/relationships/slide"/><Relationship Id="rId33" Target="slides/slide19.xml" Type="http://schemas.openxmlformats.org/officeDocument/2006/relationships/slide"/><Relationship Id="rId34" Target="slides/slide20.xml" Type="http://schemas.openxmlformats.org/officeDocument/2006/relationships/slide"/><Relationship Id="rId35" Target="slides/slide21.xml" Type="http://schemas.openxmlformats.org/officeDocument/2006/relationships/slide"/><Relationship Id="rId36" Target="slides/slide22.xml" Type="http://schemas.openxmlformats.org/officeDocument/2006/relationships/slide"/><Relationship Id="rId37" Target="slides/slide23.xml" Type="http://schemas.openxmlformats.org/officeDocument/2006/relationships/slide"/><Relationship Id="rId38" Target="slides/slide24.xml" Type="http://schemas.openxmlformats.org/officeDocument/2006/relationships/slide"/><Relationship Id="rId39" Target="slides/slide25.xml" Type="http://schemas.openxmlformats.org/officeDocument/2006/relationships/slide"/><Relationship Id="rId4" Target="theme/theme1.xml" Type="http://schemas.openxmlformats.org/officeDocument/2006/relationships/theme"/><Relationship Id="rId40" Target="slides/slide26.xml" Type="http://schemas.openxmlformats.org/officeDocument/2006/relationships/slide"/><Relationship Id="rId41" Target="slides/slide27.xml" Type="http://schemas.openxmlformats.org/officeDocument/2006/relationships/slide"/><Relationship Id="rId42" Target="slides/slide28.xml" Type="http://schemas.openxmlformats.org/officeDocument/2006/relationships/slide"/><Relationship Id="rId43" Target="slides/slide29.xml" Type="http://schemas.openxmlformats.org/officeDocument/2006/relationships/slide"/><Relationship Id="rId44" Target="slides/slide30.xml" Type="http://schemas.openxmlformats.org/officeDocument/2006/relationships/slide"/><Relationship Id="rId45" Target="slides/slide31.xml" Type="http://schemas.openxmlformats.org/officeDocument/2006/relationships/slide"/><Relationship Id="rId46" Target="slides/slide32.xml" Type="http://schemas.openxmlformats.org/officeDocument/2006/relationships/slide"/><Relationship Id="rId47" Target="slides/slide33.xml" Type="http://schemas.openxmlformats.org/officeDocument/2006/relationships/slide"/><Relationship Id="rId48" Target="slides/slide34.xml" Type="http://schemas.openxmlformats.org/officeDocument/2006/relationships/slide"/><Relationship Id="rId49" Target="slides/slide35.xml" Type="http://schemas.openxmlformats.org/officeDocument/2006/relationships/slide"/><Relationship Id="rId5" Target="tableStyles.xml" Type="http://schemas.openxmlformats.org/officeDocument/2006/relationships/tableStyles"/><Relationship Id="rId50" Target="slides/slide36.xml" Type="http://schemas.openxmlformats.org/officeDocument/2006/relationships/slide"/><Relationship Id="rId51" Target="slides/slide37.xml" Type="http://schemas.openxmlformats.org/officeDocument/2006/relationships/slide"/><Relationship Id="rId52" Target="slides/slide38.xml" Type="http://schemas.openxmlformats.org/officeDocument/2006/relationships/slide"/><Relationship Id="rId53" Target="slides/slide39.xml" Type="http://schemas.openxmlformats.org/officeDocument/2006/relationships/slide"/><Relationship Id="rId54" Target="slides/slide40.xml" Type="http://schemas.openxmlformats.org/officeDocument/2006/relationships/slide"/><Relationship Id="rId55" Target="slides/slide41.xml" Type="http://schemas.openxmlformats.org/officeDocument/2006/relationships/slide"/><Relationship Id="rId56" Target="slides/slide42.xml" Type="http://schemas.openxmlformats.org/officeDocument/2006/relationships/slide"/><Relationship Id="rId57" Target="slides/slide43.xml" Type="http://schemas.openxmlformats.org/officeDocument/2006/relationships/slide"/><Relationship Id="rId58" Target="slides/slide44.xml" Type="http://schemas.openxmlformats.org/officeDocument/2006/relationships/slide"/><Relationship Id="rId59" Target="slides/slide45.xml" Type="http://schemas.openxmlformats.org/officeDocument/2006/relationships/slide"/><Relationship Id="rId6" Target="fonts/font6.fntdata" Type="http://schemas.openxmlformats.org/officeDocument/2006/relationships/font"/><Relationship Id="rId60" Target="slides/slide46.xml" Type="http://schemas.openxmlformats.org/officeDocument/2006/relationships/slide"/><Relationship Id="rId61" Target="slides/slide47.xml" Type="http://schemas.openxmlformats.org/officeDocument/2006/relationships/slide"/><Relationship Id="rId62" Target="slides/slide48.xml" Type="http://schemas.openxmlformats.org/officeDocument/2006/relationships/slide"/><Relationship Id="rId63" Target="slides/slide49.xml" Type="http://schemas.openxmlformats.org/officeDocument/2006/relationships/slide"/><Relationship Id="rId64" Target="slides/slide50.xml" Type="http://schemas.openxmlformats.org/officeDocument/2006/relationships/slide"/><Relationship Id="rId65" Target="slides/slide51.xml" Type="http://schemas.openxmlformats.org/officeDocument/2006/relationships/slide"/><Relationship Id="rId66" Target="slides/slide52.xml" Type="http://schemas.openxmlformats.org/officeDocument/2006/relationships/slide"/><Relationship Id="rId67" Target="slides/slide53.xml" Type="http://schemas.openxmlformats.org/officeDocument/2006/relationships/slide"/><Relationship Id="rId68" Target="slides/slide54.xml" Type="http://schemas.openxmlformats.org/officeDocument/2006/relationships/slide"/><Relationship Id="rId69" Target="slides/slide55.xml" Type="http://schemas.openxmlformats.org/officeDocument/2006/relationships/slide"/><Relationship Id="rId7" Target="fonts/font7.fntdata" Type="http://schemas.openxmlformats.org/officeDocument/2006/relationships/font"/><Relationship Id="rId70" Target="slides/slide56.xml" Type="http://schemas.openxmlformats.org/officeDocument/2006/relationships/slide"/><Relationship Id="rId71" Target="slides/slide57.xml" Type="http://schemas.openxmlformats.org/officeDocument/2006/relationships/slide"/><Relationship Id="rId72" Target="slides/slide58.xml" Type="http://schemas.openxmlformats.org/officeDocument/2006/relationships/slide"/><Relationship Id="rId73" Target="slides/slide59.xml" Type="http://schemas.openxmlformats.org/officeDocument/2006/relationships/slide"/><Relationship Id="rId74" Target="slides/slide60.xml" Type="http://schemas.openxmlformats.org/officeDocument/2006/relationships/slide"/><Relationship Id="rId75" Target="slides/slide61.xml" Type="http://schemas.openxmlformats.org/officeDocument/2006/relationships/slide"/><Relationship Id="rId76" Target="slides/slide62.xml" Type="http://schemas.openxmlformats.org/officeDocument/2006/relationships/slide"/><Relationship Id="rId77" Target="slides/slide63.xml" Type="http://schemas.openxmlformats.org/officeDocument/2006/relationships/slide"/><Relationship Id="rId78" Target="slides/slide64.xml" Type="http://schemas.openxmlformats.org/officeDocument/2006/relationships/slide"/><Relationship Id="rId79" Target="slides/slide65.xml" Type="http://schemas.openxmlformats.org/officeDocument/2006/relationships/slide"/><Relationship Id="rId8" Target="fonts/font8.fntdata" Type="http://schemas.openxmlformats.org/officeDocument/2006/relationships/font"/><Relationship Id="rId80" Target="slides/slide66.xml" Type="http://schemas.openxmlformats.org/officeDocument/2006/relationships/slide"/><Relationship Id="rId81" Target="slides/slide67.xml" Type="http://schemas.openxmlformats.org/officeDocument/2006/relationships/slide"/><Relationship Id="rId82" Target="slides/slide68.xml" Type="http://schemas.openxmlformats.org/officeDocument/2006/relationships/slide"/><Relationship Id="rId83" Target="slides/slide69.xml" Type="http://schemas.openxmlformats.org/officeDocument/2006/relationships/slide"/><Relationship Id="rId84" Target="slides/slide70.xml" Type="http://schemas.openxmlformats.org/officeDocument/2006/relationships/slide"/><Relationship Id="rId85" Target="slides/slide71.xml" Type="http://schemas.openxmlformats.org/officeDocument/2006/relationships/slide"/><Relationship Id="rId86" Target="slides/slide72.xml" Type="http://schemas.openxmlformats.org/officeDocument/2006/relationships/slide"/><Relationship Id="rId87" Target="slides/slide73.xml" Type="http://schemas.openxmlformats.org/officeDocument/2006/relationships/slide"/><Relationship Id="rId88" Target="slides/slide74.xml" Type="http://schemas.openxmlformats.org/officeDocument/2006/relationships/slide"/><Relationship Id="rId89" Target="slides/slide75.xml" Type="http://schemas.openxmlformats.org/officeDocument/2006/relationships/slide"/><Relationship Id="rId9" Target="fonts/font9.fntdata" Type="http://schemas.openxmlformats.org/officeDocument/2006/relationships/font"/><Relationship Id="rId90" Target="slides/slide76.xml" Type="http://schemas.openxmlformats.org/officeDocument/2006/relationships/slide"/><Relationship Id="rId91" Target="slides/slide77.xml" Type="http://schemas.openxmlformats.org/officeDocument/2006/relationships/slide"/><Relationship Id="rId92" Target="slides/slide78.xml" Type="http://schemas.openxmlformats.org/officeDocument/2006/relationships/slide"/><Relationship Id="rId93" Target="slides/slide79.xml" Type="http://schemas.openxmlformats.org/officeDocument/2006/relationships/slide"/><Relationship Id="rId94" Target="slides/slide80.xml" Type="http://schemas.openxmlformats.org/officeDocument/2006/relationships/slide"/><Relationship Id="rId95" Target="slides/slide81.xml" Type="http://schemas.openxmlformats.org/officeDocument/2006/relationships/slide"/><Relationship Id="rId96" Target="slides/slide82.xml" Type="http://schemas.openxmlformats.org/officeDocument/2006/relationships/slide"/><Relationship Id="rId97" Target="notesMasters/notesMaster1.xml" Type="http://schemas.openxmlformats.org/officeDocument/2006/relationships/notesMaster"/><Relationship Id="rId98" Target="theme/theme2.xml" Type="http://schemas.openxmlformats.org/officeDocument/2006/relationships/theme"/><Relationship Id="rId99" Target="notesSlides/notesSlide1.xml" Type="http://schemas.openxmlformats.org/officeDocument/2006/relationships/notes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sv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31.pn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32.pn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36.png" Type="http://schemas.openxmlformats.org/officeDocument/2006/relationships/image"/><Relationship Id="rId8" Target="../media/image3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Relationship Id="rId6" Target="../media/image4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6.png" Type="http://schemas.openxmlformats.org/officeDocument/2006/relationships/image"/><Relationship Id="rId4" Target="../media/image47.png" Type="http://schemas.openxmlformats.org/officeDocument/2006/relationships/image"/><Relationship Id="rId5" Target="../media/image4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9.png" Type="http://schemas.openxmlformats.org/officeDocument/2006/relationships/image"/><Relationship Id="rId6" Target="../media/image50.png" Type="http://schemas.openxmlformats.org/officeDocument/2006/relationships/image"/><Relationship Id="rId7" Target="../media/image51.png" Type="http://schemas.openxmlformats.org/officeDocument/2006/relationships/image"/><Relationship Id="rId8" Target="../media/image52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3.png" Type="http://schemas.openxmlformats.org/officeDocument/2006/relationships/image"/><Relationship Id="rId4" Target="../media/image54.png" Type="http://schemas.openxmlformats.org/officeDocument/2006/relationships/image"/><Relationship Id="rId5" Target="../media/image55.png" Type="http://schemas.openxmlformats.org/officeDocument/2006/relationships/image"/><Relationship Id="rId6" Target="../media/image56.png" Type="http://schemas.openxmlformats.org/officeDocument/2006/relationships/image"/><Relationship Id="rId7" Target="../media/image5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8.png" Type="http://schemas.openxmlformats.org/officeDocument/2006/relationships/image"/><Relationship Id="rId4" Target="../media/image5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0.png" Type="http://schemas.openxmlformats.org/officeDocument/2006/relationships/image"/><Relationship Id="rId4" Target="../media/image61.png" Type="http://schemas.openxmlformats.org/officeDocument/2006/relationships/image"/><Relationship Id="rId5" Target="../media/image6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3.pn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6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5.png" Type="http://schemas.openxmlformats.org/officeDocument/2006/relationships/image"/><Relationship Id="rId4" Target="../media/image66.png" Type="http://schemas.openxmlformats.org/officeDocument/2006/relationships/image"/><Relationship Id="rId5" Target="../media/image67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8.png" Type="http://schemas.openxmlformats.org/officeDocument/2006/relationships/image"/><Relationship Id="rId4" Target="../media/image69.png" Type="http://schemas.openxmlformats.org/officeDocument/2006/relationships/image"/><Relationship Id="rId5" Target="../media/image70.png" Type="http://schemas.openxmlformats.org/officeDocument/2006/relationships/image"/><Relationship Id="rId6" Target="../media/image7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72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73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74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png" Type="http://schemas.openxmlformats.org/officeDocument/2006/relationships/image"/><Relationship Id="rId12" Target="../media/image2.png" Type="http://schemas.openxmlformats.org/officeDocument/2006/relationships/image"/><Relationship Id="rId13" Target="../media/image3.svg" Type="http://schemas.openxmlformats.org/officeDocument/2006/relationships/image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78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79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0.png" Type="http://schemas.openxmlformats.org/officeDocument/2006/relationships/image"/><Relationship Id="rId4" Target="../media/image81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5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2.png" Type="http://schemas.openxmlformats.org/officeDocument/2006/relationships/image"/><Relationship Id="rId6" Target="../media/image83.png" Type="http://schemas.openxmlformats.org/officeDocument/2006/relationships/image"/><Relationship Id="rId7" Target="../media/image84.pn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86.png" Type="http://schemas.openxmlformats.org/officeDocument/2006/relationships/image"/><Relationship Id="rId8" Target="../media/image87.png" Type="http://schemas.openxmlformats.org/officeDocument/2006/relationships/image"/><Relationship Id="rId9" Target="../media/image88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9.png" Type="http://schemas.openxmlformats.org/officeDocument/2006/relationships/image"/><Relationship Id="rId4" Target="../media/image90.png" Type="http://schemas.openxmlformats.org/officeDocument/2006/relationships/image"/><Relationship Id="rId5" Target="../media/image91.png" Type="http://schemas.openxmlformats.org/officeDocument/2006/relationships/image"/><Relationship Id="rId6" Target="../media/image92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93.png" Type="http://schemas.openxmlformats.org/officeDocument/2006/relationships/image"/><Relationship Id="rId8" Target="../media/image94.png" Type="http://schemas.openxmlformats.org/officeDocument/2006/relationships/image"/><Relationship Id="rId9" Target="../media/image95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96.png" Type="http://schemas.openxmlformats.org/officeDocument/2006/relationships/image"/><Relationship Id="rId8" Target="../media/image97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98.png" Type="http://schemas.openxmlformats.org/officeDocument/2006/relationships/image"/><Relationship Id="rId8" Target="../media/image99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00.png" Type="http://schemas.openxmlformats.org/officeDocument/2006/relationships/image"/><Relationship Id="rId8" Target="../media/image10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2.png" Type="http://schemas.openxmlformats.org/officeDocument/2006/relationships/image"/><Relationship Id="rId4" Target="../media/image103.png" Type="http://schemas.openxmlformats.org/officeDocument/2006/relationships/image"/><Relationship Id="rId5" Target="../media/image104.png" Type="http://schemas.openxmlformats.org/officeDocument/2006/relationships/image"/><Relationship Id="rId6" Target="../media/image105.png" Type="http://schemas.openxmlformats.org/officeDocument/2006/relationships/image"/><Relationship Id="rId7" Target="../media/image106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0.png" Type="http://schemas.openxmlformats.org/officeDocument/2006/relationships/image"/><Relationship Id="rId11" Target="../media/image111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07.png" Type="http://schemas.openxmlformats.org/officeDocument/2006/relationships/image"/><Relationship Id="rId8" Target="../media/image108.png" Type="http://schemas.openxmlformats.org/officeDocument/2006/relationships/image"/><Relationship Id="rId9" Target="../media/image109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12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3.png" Type="http://schemas.openxmlformats.org/officeDocument/2006/relationships/image"/><Relationship Id="rId4" Target="../media/image114.png" Type="http://schemas.openxmlformats.org/officeDocument/2006/relationships/image"/><Relationship Id="rId5" Target="../media/image115.png" Type="http://schemas.openxmlformats.org/officeDocument/2006/relationships/image"/><Relationship Id="rId6" Target="../media/image116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7.png" Type="http://schemas.openxmlformats.org/officeDocument/2006/relationships/image"/><Relationship Id="rId6" Target="../media/image118.png" Type="http://schemas.openxmlformats.org/officeDocument/2006/relationships/image"/><Relationship Id="rId7" Target="../media/image119.pn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0.png" Type="http://schemas.openxmlformats.org/officeDocument/2006/relationships/image"/><Relationship Id="rId4" Target="../media/image121.png" Type="http://schemas.openxmlformats.org/officeDocument/2006/relationships/image"/><Relationship Id="rId5" Target="../media/image122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3.png" Type="http://schemas.openxmlformats.org/officeDocument/2006/relationships/image"/><Relationship Id="rId4" Target="../media/image124.png" Type="http://schemas.openxmlformats.org/officeDocument/2006/relationships/image"/><Relationship Id="rId5" Target="../media/image125.png" Type="http://schemas.openxmlformats.org/officeDocument/2006/relationships/image"/><Relationship Id="rId6" Target="../media/image126.png" Type="http://schemas.openxmlformats.org/officeDocument/2006/relationships/image"/><Relationship Id="rId7" Target="../media/image127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8.png" Type="http://schemas.openxmlformats.org/officeDocument/2006/relationships/image"/><Relationship Id="rId8" Target="../media/image129.png" Type="http://schemas.openxmlformats.org/officeDocument/2006/relationships/image"/><Relationship Id="rId9" Target="../media/image130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31.png" Type="http://schemas.openxmlformats.org/officeDocument/2006/relationships/image"/><Relationship Id="rId6" Target="../media/image132.png" Type="http://schemas.openxmlformats.org/officeDocument/2006/relationships/image"/><Relationship Id="rId7" Target="../media/image133.pn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4.png" Type="http://schemas.openxmlformats.org/officeDocument/2006/relationships/image"/><Relationship Id="rId4" Target="../media/image135.png" Type="http://schemas.openxmlformats.org/officeDocument/2006/relationships/image"/><Relationship Id="rId5" Target="../media/image136.png" Type="http://schemas.openxmlformats.org/officeDocument/2006/relationships/image"/><Relationship Id="rId6" Target="../media/image137.png" Type="http://schemas.openxmlformats.org/officeDocument/2006/relationships/image"/><Relationship Id="rId7" Target="../media/image13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39.png" Type="http://schemas.openxmlformats.org/officeDocument/2006/relationships/image"/><Relationship Id="rId8" Target="../media/image140.png" Type="http://schemas.openxmlformats.org/officeDocument/2006/relationships/image"/><Relationship Id="rId9" Target="../media/image141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42.png" Type="http://schemas.openxmlformats.org/officeDocument/2006/relationships/image"/><Relationship Id="rId8" Target="../media/image143.png" Type="http://schemas.openxmlformats.org/officeDocument/2006/relationships/image"/><Relationship Id="rId9" Target="../media/image144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45.png" Type="http://schemas.openxmlformats.org/officeDocument/2006/relationships/image"/><Relationship Id="rId8" Target="../media/image146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47.png" Type="http://schemas.openxmlformats.org/officeDocument/2006/relationships/image"/><Relationship Id="rId8" Target="../media/image148.png" Type="http://schemas.openxmlformats.org/officeDocument/2006/relationships/image"/><Relationship Id="rId9" Target="../media/image149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50.pn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1.png" Type="http://schemas.openxmlformats.org/officeDocument/2006/relationships/image"/><Relationship Id="rId4" Target="../media/image152.png" Type="http://schemas.openxmlformats.org/officeDocument/2006/relationships/image"/><Relationship Id="rId5" Target="../media/image153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4.png" Type="http://schemas.openxmlformats.org/officeDocument/2006/relationships/image"/><Relationship Id="rId4" Target="../media/image155.png" Type="http://schemas.openxmlformats.org/officeDocument/2006/relationships/image"/><Relationship Id="rId5" Target="../media/image156.png" Type="http://schemas.openxmlformats.org/officeDocument/2006/relationships/image"/><Relationship Id="rId6" Target="../media/image157.pn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58.png" Type="http://schemas.openxmlformats.org/officeDocument/2006/relationships/image"/><Relationship Id="rId6" Target="../media/image159.png" Type="http://schemas.openxmlformats.org/officeDocument/2006/relationships/image"/><Relationship Id="rId7" Target="../media/image160.png" Type="http://schemas.openxmlformats.org/officeDocument/2006/relationships/image"/><Relationship Id="rId8" Target="../media/image161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62.png" Type="http://schemas.openxmlformats.org/officeDocument/2006/relationships/image"/><Relationship Id="rId8" Target="../media/image163.pn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6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65.pn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6.png" Type="http://schemas.openxmlformats.org/officeDocument/2006/relationships/image"/><Relationship Id="rId4" Target="../media/image167.png" Type="http://schemas.openxmlformats.org/officeDocument/2006/relationships/image"/><Relationship Id="rId5" Target="../media/image168.png" Type="http://schemas.openxmlformats.org/officeDocument/2006/relationships/image"/><Relationship Id="rId6" Target="../media/image169.png" Type="http://schemas.openxmlformats.org/officeDocument/2006/relationships/image"/><Relationship Id="rId7" Target="../media/image170.png" Type="http://schemas.openxmlformats.org/officeDocument/2006/relationships/image"/><Relationship Id="rId8" Target="../media/image171.png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72.png" Type="http://schemas.openxmlformats.org/officeDocument/2006/relationships/image"/><Relationship Id="rId8" Target="../media/image173.png" Type="http://schemas.openxmlformats.org/officeDocument/2006/relationships/image"/><Relationship Id="rId9" Target="../media/image174.png" Type="http://schemas.openxmlformats.org/officeDocument/2006/relationships/image"/></Relationships>
</file>

<file path=ppt/slides/_rels/slide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8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75.png" Type="http://schemas.openxmlformats.org/officeDocument/2006/relationships/image"/><Relationship Id="rId8" Target="../media/image176.png" Type="http://schemas.openxmlformats.org/officeDocument/2006/relationships/image"/><Relationship Id="rId9" Target="../media/image177.png" Type="http://schemas.openxmlformats.org/officeDocument/2006/relationships/image"/></Relationships>
</file>

<file path=ppt/slides/_rels/slide6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79.png" Type="http://schemas.openxmlformats.org/officeDocument/2006/relationships/image"/><Relationship Id="rId8" Target="../media/image180.png" Type="http://schemas.openxmlformats.org/officeDocument/2006/relationships/image"/><Relationship Id="rId9" Target="../media/image181.png" Type="http://schemas.openxmlformats.org/officeDocument/2006/relationships/image"/></Relationships>
</file>

<file path=ppt/slides/_rels/slide6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3.png" Type="http://schemas.openxmlformats.org/officeDocument/2006/relationships/image"/><Relationship Id="rId4" Target="../media/image184.png" Type="http://schemas.openxmlformats.org/officeDocument/2006/relationships/image"/><Relationship Id="rId5" Target="../media/image185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/Relationships>
</file>

<file path=ppt/slides/_rels/slide6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88.png" Type="http://schemas.openxmlformats.org/officeDocument/2006/relationships/image"/><Relationship Id="rId8" Target="../media/image189.png" Type="http://schemas.openxmlformats.org/officeDocument/2006/relationships/image"/><Relationship Id="rId9" Target="../media/image190.png" Type="http://schemas.openxmlformats.org/officeDocument/2006/relationships/image"/></Relationships>
</file>

<file path=ppt/slides/_rels/slide6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91.png" Type="http://schemas.openxmlformats.org/officeDocument/2006/relationships/image"/><Relationship Id="rId8" Target="../media/image192.png" Type="http://schemas.openxmlformats.org/officeDocument/2006/relationships/image"/></Relationships>
</file>

<file path=ppt/slides/_rels/slide6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93.png" Type="http://schemas.openxmlformats.org/officeDocument/2006/relationships/image"/></Relationships>
</file>

<file path=ppt/slides/_rels/slide6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4.png" Type="http://schemas.openxmlformats.org/officeDocument/2006/relationships/image"/><Relationship Id="rId4" Target="../media/image195.png" Type="http://schemas.openxmlformats.org/officeDocument/2006/relationships/image"/><Relationship Id="rId5" Target="../media/image196.png" Type="http://schemas.openxmlformats.org/officeDocument/2006/relationships/image"/><Relationship Id="rId6" Target="../media/image197.png" Type="http://schemas.openxmlformats.org/officeDocument/2006/relationships/image"/><Relationship Id="rId7" Target="../media/image19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26.pn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/Relationships>
</file>

<file path=ppt/slides/_rels/slide7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9.png" Type="http://schemas.openxmlformats.org/officeDocument/2006/relationships/image"/><Relationship Id="rId4" Target="../media/image200.png" Type="http://schemas.openxmlformats.org/officeDocument/2006/relationships/image"/><Relationship Id="rId5" Target="../media/image201.png" Type="http://schemas.openxmlformats.org/officeDocument/2006/relationships/image"/><Relationship Id="rId6" Target="../media/image202.png" Type="http://schemas.openxmlformats.org/officeDocument/2006/relationships/image"/><Relationship Id="rId7" Target="../media/image203.png" Type="http://schemas.openxmlformats.org/officeDocument/2006/relationships/image"/></Relationships>
</file>

<file path=ppt/slides/_rels/slide7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4.png" Type="http://schemas.openxmlformats.org/officeDocument/2006/relationships/image"/><Relationship Id="rId4" Target="../media/image205.png" Type="http://schemas.openxmlformats.org/officeDocument/2006/relationships/image"/><Relationship Id="rId5" Target="../media/image206.png" Type="http://schemas.openxmlformats.org/officeDocument/2006/relationships/image"/><Relationship Id="rId6" Target="../media/image207.png" Type="http://schemas.openxmlformats.org/officeDocument/2006/relationships/image"/></Relationships>
</file>

<file path=ppt/slides/_rels/slide7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208.png" Type="http://schemas.openxmlformats.org/officeDocument/2006/relationships/image"/><Relationship Id="rId8" Target="../media/image209.png" Type="http://schemas.openxmlformats.org/officeDocument/2006/relationships/image"/><Relationship Id="rId9" Target="../media/image210.png" Type="http://schemas.openxmlformats.org/officeDocument/2006/relationships/image"/></Relationships>
</file>

<file path=ppt/slides/_rels/slide7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211.png" Type="http://schemas.openxmlformats.org/officeDocument/2006/relationships/image"/><Relationship Id="rId8" Target="../media/image212.png" Type="http://schemas.openxmlformats.org/officeDocument/2006/relationships/image"/></Relationships>
</file>

<file path=ppt/slides/_rels/slide7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3.png" Type="http://schemas.openxmlformats.org/officeDocument/2006/relationships/image"/><Relationship Id="rId4" Target="../media/image214.png" Type="http://schemas.openxmlformats.org/officeDocument/2006/relationships/image"/><Relationship Id="rId5" Target="../media/image215.png" Type="http://schemas.openxmlformats.org/officeDocument/2006/relationships/image"/><Relationship Id="rId6" Target="../media/image216.png" Type="http://schemas.openxmlformats.org/officeDocument/2006/relationships/image"/><Relationship Id="rId7" Target="../media/image217.png" Type="http://schemas.openxmlformats.org/officeDocument/2006/relationships/image"/></Relationships>
</file>

<file path=ppt/slides/_rels/slide7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1.png" Type="http://schemas.openxmlformats.org/officeDocument/2006/relationships/image"/><Relationship Id="rId11" Target="../media/image22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218.png" Type="http://schemas.openxmlformats.org/officeDocument/2006/relationships/image"/><Relationship Id="rId8" Target="../media/image219.png" Type="http://schemas.openxmlformats.org/officeDocument/2006/relationships/image"/><Relationship Id="rId9" Target="../media/image220.png" Type="http://schemas.openxmlformats.org/officeDocument/2006/relationships/image"/></Relationships>
</file>

<file path=ppt/slides/_rels/slide7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223.png" Type="http://schemas.openxmlformats.org/officeDocument/2006/relationships/image"/></Relationships>
</file>

<file path=ppt/slides/_rels/slide7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4.png" Type="http://schemas.openxmlformats.org/officeDocument/2006/relationships/image"/><Relationship Id="rId4" Target="../media/image225.png" Type="http://schemas.openxmlformats.org/officeDocument/2006/relationships/image"/><Relationship Id="rId5" Target="../media/image226.png" Type="http://schemas.openxmlformats.org/officeDocument/2006/relationships/image"/><Relationship Id="rId6" Target="../media/image227.png" Type="http://schemas.openxmlformats.org/officeDocument/2006/relationships/image"/></Relationships>
</file>

<file path=ppt/slides/_rels/slide7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8.png" Type="http://schemas.openxmlformats.org/officeDocument/2006/relationships/image"/><Relationship Id="rId4" Target="../media/image229.png" Type="http://schemas.openxmlformats.org/officeDocument/2006/relationships/image"/><Relationship Id="rId5" Target="../media/image230.png" Type="http://schemas.openxmlformats.org/officeDocument/2006/relationships/image"/><Relationship Id="rId6" Target="../media/image231.png" Type="http://schemas.openxmlformats.org/officeDocument/2006/relationships/image"/><Relationship Id="rId7" Target="../media/image232.png" Type="http://schemas.openxmlformats.org/officeDocument/2006/relationships/image"/></Relationships>
</file>

<file path=ppt/slides/_rels/slide7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3.png" Type="http://schemas.openxmlformats.org/officeDocument/2006/relationships/image"/><Relationship Id="rId4" Target="../media/image234.png" Type="http://schemas.openxmlformats.org/officeDocument/2006/relationships/image"/><Relationship Id="rId5" Target="../media/image235.png" Type="http://schemas.openxmlformats.org/officeDocument/2006/relationships/image"/><Relationship Id="rId6" Target="../media/image23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8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0.png" Type="http://schemas.openxmlformats.org/officeDocument/2006/relationships/image"/><Relationship Id="rId11" Target="../media/image24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237.png" Type="http://schemas.openxmlformats.org/officeDocument/2006/relationships/image"/><Relationship Id="rId8" Target="../media/image238.png" Type="http://schemas.openxmlformats.org/officeDocument/2006/relationships/image"/><Relationship Id="rId9" Target="../media/image239.png" Type="http://schemas.openxmlformats.org/officeDocument/2006/relationships/image"/></Relationships>
</file>

<file path=ppt/slides/_rels/slide8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7.svg" Type="http://schemas.openxmlformats.org/officeDocument/2006/relationships/image"/><Relationship Id="rId11" Target="../media/image248.png" Type="http://schemas.openxmlformats.org/officeDocument/2006/relationships/image"/><Relationship Id="rId12" Target="../media/image249.svg" Type="http://schemas.openxmlformats.org/officeDocument/2006/relationships/image"/><Relationship Id="rId13" Target="../media/image250.png" Type="http://schemas.openxmlformats.org/officeDocument/2006/relationships/image"/><Relationship Id="rId14" Target="../media/image251.svg" Type="http://schemas.openxmlformats.org/officeDocument/2006/relationships/image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242.png" Type="http://schemas.openxmlformats.org/officeDocument/2006/relationships/image"/><Relationship Id="rId6" Target="../media/image243.svg" Type="http://schemas.openxmlformats.org/officeDocument/2006/relationships/image"/><Relationship Id="rId7" Target="../media/image244.png" Type="http://schemas.openxmlformats.org/officeDocument/2006/relationships/image"/><Relationship Id="rId8" Target="../media/image245.svg" Type="http://schemas.openxmlformats.org/officeDocument/2006/relationships/image"/><Relationship Id="rId9" Target="../media/image246.png" Type="http://schemas.openxmlformats.org/officeDocument/2006/relationships/image"/></Relationships>
</file>

<file path=ppt/slides/_rels/slide8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5.svg" Type="http://schemas.openxmlformats.org/officeDocument/2006/relationships/image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52.png" Type="http://schemas.openxmlformats.org/officeDocument/2006/relationships/image"/><Relationship Id="rId8" Target="../media/image253.svg" Type="http://schemas.openxmlformats.org/officeDocument/2006/relationships/image"/><Relationship Id="rId9" Target="../media/image25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30.pn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1315441"/>
            <a:ext cx="9009410" cy="6082798"/>
            <a:chOff x="0" y="0"/>
            <a:chExt cx="3286657" cy="22190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86657" cy="2219021"/>
            </a:xfrm>
            <a:custGeom>
              <a:avLst/>
              <a:gdLst/>
              <a:ahLst/>
              <a:cxnLst/>
              <a:rect r="r" b="b" t="t" l="l"/>
              <a:pathLst>
                <a:path h="2219021" w="3286657">
                  <a:moveTo>
                    <a:pt x="0" y="0"/>
                  </a:moveTo>
                  <a:lnTo>
                    <a:pt x="3286657" y="0"/>
                  </a:lnTo>
                  <a:lnTo>
                    <a:pt x="3286657" y="2219021"/>
                  </a:lnTo>
                  <a:lnTo>
                    <a:pt x="0" y="221902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true" flipV="false" rot="0">
            <a:off x="-2156129" y="8872350"/>
            <a:ext cx="6662470" cy="1611106"/>
          </a:xfrm>
          <a:custGeom>
            <a:avLst/>
            <a:gdLst/>
            <a:ahLst/>
            <a:cxnLst/>
            <a:rect r="r" b="b" t="t" l="l"/>
            <a:pathLst>
              <a:path h="1611106" w="6662470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4791434" y="-196457"/>
            <a:ext cx="5652695" cy="1366924"/>
          </a:xfrm>
          <a:custGeom>
            <a:avLst/>
            <a:gdLst/>
            <a:ahLst/>
            <a:cxnLst/>
            <a:rect r="r" b="b" t="t" l="l"/>
            <a:pathLst>
              <a:path h="1366924" w="5652695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61150" y="1315441"/>
            <a:ext cx="7087021" cy="7701883"/>
            <a:chOff x="0" y="0"/>
            <a:chExt cx="2585364" cy="28096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85364" cy="2809668"/>
            </a:xfrm>
            <a:custGeom>
              <a:avLst/>
              <a:gdLst/>
              <a:ahLst/>
              <a:cxnLst/>
              <a:rect r="r" b="b" t="t" l="l"/>
              <a:pathLst>
                <a:path h="2809668" w="2585364">
                  <a:moveTo>
                    <a:pt x="0" y="0"/>
                  </a:moveTo>
                  <a:lnTo>
                    <a:pt x="2585364" y="0"/>
                  </a:lnTo>
                  <a:lnTo>
                    <a:pt x="2585364" y="2809668"/>
                  </a:lnTo>
                  <a:lnTo>
                    <a:pt x="0" y="280966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692016" y="4401714"/>
            <a:ext cx="6225288" cy="3893634"/>
          </a:xfrm>
          <a:custGeom>
            <a:avLst/>
            <a:gdLst/>
            <a:ahLst/>
            <a:cxnLst/>
            <a:rect r="r" b="b" t="t" l="l"/>
            <a:pathLst>
              <a:path h="3893634" w="6225288">
                <a:moveTo>
                  <a:pt x="0" y="0"/>
                </a:moveTo>
                <a:lnTo>
                  <a:pt x="6225288" y="0"/>
                </a:lnTo>
                <a:lnTo>
                  <a:pt x="6225288" y="3893634"/>
                </a:lnTo>
                <a:lnTo>
                  <a:pt x="0" y="38936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100246" y="3001723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203414">
            <a:off x="11173930" y="3499519"/>
            <a:ext cx="321948" cy="461574"/>
          </a:xfrm>
          <a:custGeom>
            <a:avLst/>
            <a:gdLst/>
            <a:ahLst/>
            <a:cxnLst/>
            <a:rect r="r" b="b" t="t" l="l"/>
            <a:pathLst>
              <a:path h="461574" w="321948">
                <a:moveTo>
                  <a:pt x="0" y="0"/>
                </a:moveTo>
                <a:lnTo>
                  <a:pt x="321948" y="0"/>
                </a:lnTo>
                <a:lnTo>
                  <a:pt x="321948" y="461574"/>
                </a:lnTo>
                <a:lnTo>
                  <a:pt x="0" y="4615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87383" y="8090431"/>
            <a:ext cx="9027522" cy="926893"/>
            <a:chOff x="0" y="0"/>
            <a:chExt cx="3293264" cy="33813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93264" cy="338133"/>
            </a:xfrm>
            <a:custGeom>
              <a:avLst/>
              <a:gdLst/>
              <a:ahLst/>
              <a:cxnLst/>
              <a:rect r="r" b="b" t="t" l="l"/>
              <a:pathLst>
                <a:path h="338133" w="3293264">
                  <a:moveTo>
                    <a:pt x="0" y="0"/>
                  </a:moveTo>
                  <a:lnTo>
                    <a:pt x="3293264" y="0"/>
                  </a:lnTo>
                  <a:lnTo>
                    <a:pt x="3293264" y="338133"/>
                  </a:lnTo>
                  <a:lnTo>
                    <a:pt x="0" y="33813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263711" y="8258602"/>
            <a:ext cx="627486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rita Dotum Medium"/>
                <a:ea typeface="Arita Dotum Medium"/>
              </a:rPr>
              <a:t>4조 김민곤 김희연 장원준 정원혁 정혜정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2690344" y="1991652"/>
            <a:ext cx="2228632" cy="1815322"/>
          </a:xfrm>
          <a:custGeom>
            <a:avLst/>
            <a:gdLst/>
            <a:ahLst/>
            <a:cxnLst/>
            <a:rect r="r" b="b" t="t" l="l"/>
            <a:pathLst>
              <a:path h="1815322" w="2228632">
                <a:moveTo>
                  <a:pt x="0" y="0"/>
                </a:moveTo>
                <a:lnTo>
                  <a:pt x="2228632" y="0"/>
                </a:lnTo>
                <a:lnTo>
                  <a:pt x="2228632" y="1815322"/>
                </a:lnTo>
                <a:lnTo>
                  <a:pt x="0" y="18153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437079" y="2553355"/>
            <a:ext cx="7946241" cy="3606970"/>
            <a:chOff x="0" y="0"/>
            <a:chExt cx="10594989" cy="4809294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36"/>
              <a:ext cx="10594989" cy="4038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999"/>
                </a:lnSpc>
              </a:pPr>
              <a:r>
                <a:rPr lang="en-US" sz="9999" spc="119">
                  <a:solidFill>
                    <a:srgbClr val="003EA8"/>
                  </a:solidFill>
                  <a:ea typeface="Arita Dotum Bold"/>
                </a:rPr>
                <a:t>교육센터 </a:t>
              </a:r>
            </a:p>
            <a:p>
              <a:pPr>
                <a:lnSpc>
                  <a:spcPts val="11999"/>
                </a:lnSpc>
              </a:pPr>
              <a:r>
                <a:rPr lang="en-US" sz="9999" spc="119">
                  <a:solidFill>
                    <a:srgbClr val="003EA8"/>
                  </a:solidFill>
                  <a:ea typeface="Arita Dotum Bold"/>
                </a:rPr>
                <a:t>운영 프로그램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4240969"/>
              <a:ext cx="10594989" cy="56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ea typeface="Arita Dotum Medium"/>
                </a:rPr>
                <a:t>오라클 프로젝트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36355" cy="1907038"/>
            <a:chOff x="0" y="0"/>
            <a:chExt cx="5996027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6027" cy="695693"/>
            </a:xfrm>
            <a:custGeom>
              <a:avLst/>
              <a:gdLst/>
              <a:ahLst/>
              <a:cxnLst/>
              <a:rect r="r" b="b" t="t" l="l"/>
              <a:pathLst>
                <a:path h="695693" w="5996027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05495" y="2924154"/>
            <a:ext cx="16436355" cy="6825398"/>
            <a:chOff x="0" y="0"/>
            <a:chExt cx="5996027" cy="24899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96027" cy="2489924"/>
            </a:xfrm>
            <a:custGeom>
              <a:avLst/>
              <a:gdLst/>
              <a:ahLst/>
              <a:cxnLst/>
              <a:rect r="r" b="b" t="t" l="l"/>
              <a:pathLst>
                <a:path h="2489924" w="5996027">
                  <a:moveTo>
                    <a:pt x="0" y="0"/>
                  </a:moveTo>
                  <a:lnTo>
                    <a:pt x="5996027" y="0"/>
                  </a:lnTo>
                  <a:lnTo>
                    <a:pt x="5996027" y="2489924"/>
                  </a:lnTo>
                  <a:lnTo>
                    <a:pt x="0" y="248992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641794">
            <a:off x="8923192" y="-17882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782425" y="8123782"/>
            <a:ext cx="4585506" cy="1625770"/>
          </a:xfrm>
          <a:custGeom>
            <a:avLst/>
            <a:gdLst/>
            <a:ahLst/>
            <a:cxnLst/>
            <a:rect r="r" b="b" t="t" l="l"/>
            <a:pathLst>
              <a:path h="1625770" w="4585506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3148271"/>
            <a:ext cx="14728627" cy="6377164"/>
          </a:xfrm>
          <a:custGeom>
            <a:avLst/>
            <a:gdLst/>
            <a:ahLst/>
            <a:cxnLst/>
            <a:rect r="r" b="b" t="t" l="l"/>
            <a:pathLst>
              <a:path h="6377164" w="14728627">
                <a:moveTo>
                  <a:pt x="0" y="0"/>
                </a:moveTo>
                <a:lnTo>
                  <a:pt x="14728627" y="0"/>
                </a:lnTo>
                <a:lnTo>
                  <a:pt x="14728627" y="6377164"/>
                </a:lnTo>
                <a:lnTo>
                  <a:pt x="0" y="63771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5484919" y="8123782"/>
            <a:ext cx="4585506" cy="1625770"/>
          </a:xfrm>
          <a:custGeom>
            <a:avLst/>
            <a:gdLst/>
            <a:ahLst/>
            <a:cxnLst/>
            <a:rect r="r" b="b" t="t" l="l"/>
            <a:pathLst>
              <a:path h="1625770" w="4585506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354712" y="2188708"/>
            <a:ext cx="6721093" cy="1908948"/>
            <a:chOff x="0" y="0"/>
            <a:chExt cx="1704355" cy="48407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04355" cy="484077"/>
            </a:xfrm>
            <a:custGeom>
              <a:avLst/>
              <a:gdLst/>
              <a:ahLst/>
              <a:cxnLst/>
              <a:rect r="r" b="b" t="t" l="l"/>
              <a:pathLst>
                <a:path h="484077" w="1704355">
                  <a:moveTo>
                    <a:pt x="852178" y="0"/>
                  </a:moveTo>
                  <a:cubicBezTo>
                    <a:pt x="381533" y="0"/>
                    <a:pt x="0" y="108364"/>
                    <a:pt x="0" y="242038"/>
                  </a:cubicBezTo>
                  <a:cubicBezTo>
                    <a:pt x="0" y="375712"/>
                    <a:pt x="381533" y="484077"/>
                    <a:pt x="852178" y="484077"/>
                  </a:cubicBezTo>
                  <a:cubicBezTo>
                    <a:pt x="1322822" y="484077"/>
                    <a:pt x="1704355" y="375712"/>
                    <a:pt x="1704355" y="242038"/>
                  </a:cubicBezTo>
                  <a:cubicBezTo>
                    <a:pt x="1704355" y="108364"/>
                    <a:pt x="1322822" y="0"/>
                    <a:pt x="852178" y="0"/>
                  </a:cubicBezTo>
                  <a:close/>
                </a:path>
              </a:pathLst>
            </a:custGeom>
            <a:solidFill>
              <a:srgbClr val="7390BA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59783" y="-2243"/>
              <a:ext cx="1384789" cy="440937"/>
            </a:xfrm>
            <a:prstGeom prst="rect">
              <a:avLst/>
            </a:prstGeom>
          </p:spPr>
          <p:txBody>
            <a:bodyPr anchor="ctr" rtlCol="false" tIns="190500" lIns="190500" bIns="190500" rIns="1905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ea typeface="Arita Dotum Medium"/>
                </a:rPr>
                <a:t>초기에 개설 교육과정과 과목 목록을 연결하여 설계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Arita Dotum Medium"/>
                  <a:ea typeface="Arita Dotum Medium"/>
                </a:rPr>
                <a:t>-&gt; 교사를 과목 별로 배졍해야한다는 요구 사항 발견</a:t>
              </a:r>
            </a:p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Arita Dotum Medium"/>
                  <a:ea typeface="Arita Dotum Medium"/>
                </a:rPr>
                <a:t>-&gt; 개설 과목 목록 테이블 필요성 발견!!!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106887" y="915398"/>
            <a:ext cx="12074226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데이터 모델링-과정 구조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8717174" y="7587123"/>
            <a:ext cx="3464623" cy="2057026"/>
          </a:xfrm>
          <a:custGeom>
            <a:avLst/>
            <a:gdLst/>
            <a:ahLst/>
            <a:cxnLst/>
            <a:rect r="r" b="b" t="t" l="l"/>
            <a:pathLst>
              <a:path h="2057026" w="3464623">
                <a:moveTo>
                  <a:pt x="0" y="0"/>
                </a:moveTo>
                <a:lnTo>
                  <a:pt x="3464623" y="0"/>
                </a:lnTo>
                <a:lnTo>
                  <a:pt x="3464623" y="2057025"/>
                </a:lnTo>
                <a:lnTo>
                  <a:pt x="0" y="20570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36355" cy="1907038"/>
            <a:chOff x="0" y="0"/>
            <a:chExt cx="5996027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6027" cy="695693"/>
            </a:xfrm>
            <a:custGeom>
              <a:avLst/>
              <a:gdLst/>
              <a:ahLst/>
              <a:cxnLst/>
              <a:rect r="r" b="b" t="t" l="l"/>
              <a:pathLst>
                <a:path h="695693" w="5996027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05495" y="2924154"/>
            <a:ext cx="16436355" cy="6825398"/>
            <a:chOff x="0" y="0"/>
            <a:chExt cx="5996027" cy="24899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96027" cy="2489924"/>
            </a:xfrm>
            <a:custGeom>
              <a:avLst/>
              <a:gdLst/>
              <a:ahLst/>
              <a:cxnLst/>
              <a:rect r="r" b="b" t="t" l="l"/>
              <a:pathLst>
                <a:path h="2489924" w="5996027">
                  <a:moveTo>
                    <a:pt x="0" y="0"/>
                  </a:moveTo>
                  <a:lnTo>
                    <a:pt x="5996027" y="0"/>
                  </a:lnTo>
                  <a:lnTo>
                    <a:pt x="5996027" y="2489924"/>
                  </a:lnTo>
                  <a:lnTo>
                    <a:pt x="0" y="248992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641794">
            <a:off x="8923192" y="-17882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782425" y="8123782"/>
            <a:ext cx="4585506" cy="1625770"/>
          </a:xfrm>
          <a:custGeom>
            <a:avLst/>
            <a:gdLst/>
            <a:ahLst/>
            <a:cxnLst/>
            <a:rect r="r" b="b" t="t" l="l"/>
            <a:pathLst>
              <a:path h="1625770" w="4585506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5484919" y="8123782"/>
            <a:ext cx="4585506" cy="1625770"/>
          </a:xfrm>
          <a:custGeom>
            <a:avLst/>
            <a:gdLst/>
            <a:ahLst/>
            <a:cxnLst/>
            <a:rect r="r" b="b" t="t" l="l"/>
            <a:pathLst>
              <a:path h="1625770" w="4585506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106887" y="915398"/>
            <a:ext cx="12074226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데이터 모델링-과목 구조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05495" y="3002392"/>
            <a:ext cx="13784600" cy="6493064"/>
          </a:xfrm>
          <a:custGeom>
            <a:avLst/>
            <a:gdLst/>
            <a:ahLst/>
            <a:cxnLst/>
            <a:rect r="r" b="b" t="t" l="l"/>
            <a:pathLst>
              <a:path h="6493064" w="13784600">
                <a:moveTo>
                  <a:pt x="0" y="0"/>
                </a:moveTo>
                <a:lnTo>
                  <a:pt x="13784600" y="0"/>
                </a:lnTo>
                <a:lnTo>
                  <a:pt x="13784600" y="6493065"/>
                </a:lnTo>
                <a:lnTo>
                  <a:pt x="0" y="64930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3387093" y="2061756"/>
            <a:ext cx="4738395" cy="2782949"/>
            <a:chOff x="0" y="0"/>
            <a:chExt cx="1201576" cy="70570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01576" cy="705709"/>
            </a:xfrm>
            <a:custGeom>
              <a:avLst/>
              <a:gdLst/>
              <a:ahLst/>
              <a:cxnLst/>
              <a:rect r="r" b="b" t="t" l="l"/>
              <a:pathLst>
                <a:path h="705709" w="1201576">
                  <a:moveTo>
                    <a:pt x="600788" y="0"/>
                  </a:moveTo>
                  <a:cubicBezTo>
                    <a:pt x="268982" y="0"/>
                    <a:pt x="0" y="157978"/>
                    <a:pt x="0" y="352854"/>
                  </a:cubicBezTo>
                  <a:cubicBezTo>
                    <a:pt x="0" y="547730"/>
                    <a:pt x="268982" y="705709"/>
                    <a:pt x="600788" y="705709"/>
                  </a:cubicBezTo>
                  <a:cubicBezTo>
                    <a:pt x="932594" y="705709"/>
                    <a:pt x="1201576" y="547730"/>
                    <a:pt x="1201576" y="352854"/>
                  </a:cubicBezTo>
                  <a:cubicBezTo>
                    <a:pt x="1201576" y="157978"/>
                    <a:pt x="932594" y="0"/>
                    <a:pt x="600788" y="0"/>
                  </a:cubicBezTo>
                  <a:close/>
                </a:path>
              </a:pathLst>
            </a:custGeom>
            <a:solidFill>
              <a:srgbClr val="7390BA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2648" y="18535"/>
              <a:ext cx="976281" cy="621013"/>
            </a:xfrm>
            <a:prstGeom prst="rect">
              <a:avLst/>
            </a:prstGeom>
          </p:spPr>
          <p:txBody>
            <a:bodyPr anchor="ctr" rtlCol="false" tIns="190500" lIns="190500" bIns="190500" rIns="1905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ea typeface="Arita Dotum Medium"/>
                </a:rPr>
                <a:t>성적 테이블에 시험 정보를 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ea typeface="Arita Dotum Medium"/>
                </a:rPr>
                <a:t>포함하여 설계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Arita Dotum Medium"/>
                  <a:ea typeface="Arita Dotum Medium"/>
                </a:rPr>
                <a:t>-&gt; 개설 과목별로 시험 날짜와 배점을 입력해야하는 요구사항 발견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Arita Dotum Medium"/>
                  <a:ea typeface="Arita Dotum Medium"/>
                </a:rPr>
                <a:t>-&gt; 시험 정보 데이터 생성 후 </a:t>
              </a:r>
            </a:p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Arita Dotum Medium"/>
                  <a:ea typeface="Arita Dotum Medium"/>
                </a:rPr>
                <a:t>성적 데이터가 생성되는 구조!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4152738" y="5006836"/>
            <a:ext cx="3373418" cy="2002875"/>
          </a:xfrm>
          <a:custGeom>
            <a:avLst/>
            <a:gdLst/>
            <a:ahLst/>
            <a:cxnLst/>
            <a:rect r="r" b="b" t="t" l="l"/>
            <a:pathLst>
              <a:path h="2002875" w="3373418">
                <a:moveTo>
                  <a:pt x="0" y="0"/>
                </a:moveTo>
                <a:lnTo>
                  <a:pt x="3373418" y="0"/>
                </a:lnTo>
                <a:lnTo>
                  <a:pt x="3373418" y="2002875"/>
                </a:lnTo>
                <a:lnTo>
                  <a:pt x="0" y="20028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9009410" cy="1907038"/>
            <a:chOff x="0" y="0"/>
            <a:chExt cx="3286657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86657" cy="695693"/>
            </a:xfrm>
            <a:custGeom>
              <a:avLst/>
              <a:gdLst/>
              <a:ahLst/>
              <a:cxnLst/>
              <a:rect r="r" b="b" t="t" l="l"/>
              <a:pathLst>
                <a:path h="695693" w="3286657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05495" y="3171385"/>
            <a:ext cx="9009410" cy="6444443"/>
            <a:chOff x="0" y="0"/>
            <a:chExt cx="3286657" cy="23509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86657" cy="2350950"/>
            </a:xfrm>
            <a:custGeom>
              <a:avLst/>
              <a:gdLst/>
              <a:ahLst/>
              <a:cxnLst/>
              <a:rect r="r" b="b" t="t" l="l"/>
              <a:pathLst>
                <a:path h="2350950" w="3286657">
                  <a:moveTo>
                    <a:pt x="0" y="0"/>
                  </a:moveTo>
                  <a:lnTo>
                    <a:pt x="3286657" y="0"/>
                  </a:lnTo>
                  <a:lnTo>
                    <a:pt x="3286657" y="2350950"/>
                  </a:lnTo>
                  <a:lnTo>
                    <a:pt x="0" y="235095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61150" y="657204"/>
            <a:ext cx="7087021" cy="8958623"/>
            <a:chOff x="0" y="0"/>
            <a:chExt cx="2585364" cy="32681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85364" cy="3268130"/>
            </a:xfrm>
            <a:custGeom>
              <a:avLst/>
              <a:gdLst/>
              <a:ahLst/>
              <a:cxnLst/>
              <a:rect r="r" b="b" t="t" l="l"/>
              <a:pathLst>
                <a:path h="3268130" w="2585364">
                  <a:moveTo>
                    <a:pt x="0" y="0"/>
                  </a:moveTo>
                  <a:lnTo>
                    <a:pt x="2585364" y="0"/>
                  </a:lnTo>
                  <a:lnTo>
                    <a:pt x="2585364" y="3268130"/>
                  </a:lnTo>
                  <a:lnTo>
                    <a:pt x="0" y="32681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887918" y="915431"/>
            <a:ext cx="7049083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뷰-교육과정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10800000">
            <a:off x="8469322" y="9150674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5787" y="29178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335633" y="1563837"/>
            <a:ext cx="6938053" cy="7159327"/>
          </a:xfrm>
          <a:custGeom>
            <a:avLst/>
            <a:gdLst/>
            <a:ahLst/>
            <a:cxnLst/>
            <a:rect r="r" b="b" t="t" l="l"/>
            <a:pathLst>
              <a:path h="7159327" w="6938053">
                <a:moveTo>
                  <a:pt x="0" y="0"/>
                </a:moveTo>
                <a:lnTo>
                  <a:pt x="6938054" y="0"/>
                </a:lnTo>
                <a:lnTo>
                  <a:pt x="6938054" y="7159326"/>
                </a:lnTo>
                <a:lnTo>
                  <a:pt x="0" y="71593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65" r="-1928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301511" y="-207276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432466" y="3439204"/>
            <a:ext cx="7959986" cy="5819096"/>
            <a:chOff x="0" y="0"/>
            <a:chExt cx="10613314" cy="7758795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47625"/>
              <a:ext cx="10613314" cy="1512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3EA8"/>
                  </a:solidFill>
                  <a:ea typeface="Arita Dotum Bold"/>
                </a:rPr>
                <a:t>교육과정과 개설 교육과목을 연결지어 사용하는 기능 구현이 빈번함 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878347"/>
              <a:ext cx="10220481" cy="473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Arita Dotum Medium"/>
                  <a:ea typeface="Arita Dotum Medium"/>
                </a:rPr>
                <a:t>개설 교육과정(tblOpenCurriculum)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2959688"/>
              <a:ext cx="10220481" cy="473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Arita Dotum Medium"/>
                  <a:ea typeface="Arita Dotum Medium"/>
                </a:rPr>
                <a:t>교육과정(tblCurriculum)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4041028"/>
              <a:ext cx="10220481" cy="473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Arita Dotum Medium"/>
                  <a:ea typeface="Arita Dotum Medium"/>
                </a:rPr>
                <a:t>과목 목록(tblSubjectList)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5122369"/>
              <a:ext cx="10220481" cy="473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Arita Dotum Medium"/>
                  <a:ea typeface="Arita Dotum Medium"/>
                </a:rPr>
                <a:t>과목(tblsubject)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6203709"/>
              <a:ext cx="10220481" cy="473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Arita Dotum Medium"/>
                  <a:ea typeface="Arita Dotum Medium"/>
                </a:rPr>
                <a:t>강의실(tblRoom)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7285050"/>
              <a:ext cx="10220481" cy="473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Arita Dotum Medium"/>
                  <a:ea typeface="Arita Dotum Medium"/>
                </a:rPr>
                <a:t>개설 과목 목록(tblOpenSubjectList)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9009410" cy="1907038"/>
            <a:chOff x="0" y="0"/>
            <a:chExt cx="3286657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86657" cy="695693"/>
            </a:xfrm>
            <a:custGeom>
              <a:avLst/>
              <a:gdLst/>
              <a:ahLst/>
              <a:cxnLst/>
              <a:rect r="r" b="b" t="t" l="l"/>
              <a:pathLst>
                <a:path h="695693" w="3286657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05495" y="3171385"/>
            <a:ext cx="9009410" cy="6444443"/>
            <a:chOff x="0" y="0"/>
            <a:chExt cx="3286657" cy="23509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86657" cy="2350950"/>
            </a:xfrm>
            <a:custGeom>
              <a:avLst/>
              <a:gdLst/>
              <a:ahLst/>
              <a:cxnLst/>
              <a:rect r="r" b="b" t="t" l="l"/>
              <a:pathLst>
                <a:path h="2350950" w="3286657">
                  <a:moveTo>
                    <a:pt x="0" y="0"/>
                  </a:moveTo>
                  <a:lnTo>
                    <a:pt x="3286657" y="0"/>
                  </a:lnTo>
                  <a:lnTo>
                    <a:pt x="3286657" y="2350950"/>
                  </a:lnTo>
                  <a:lnTo>
                    <a:pt x="0" y="235095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61150" y="657204"/>
            <a:ext cx="7087021" cy="8958623"/>
            <a:chOff x="0" y="0"/>
            <a:chExt cx="2585364" cy="32681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85364" cy="3268130"/>
            </a:xfrm>
            <a:custGeom>
              <a:avLst/>
              <a:gdLst/>
              <a:ahLst/>
              <a:cxnLst/>
              <a:rect r="r" b="b" t="t" l="l"/>
              <a:pathLst>
                <a:path h="3268130" w="2585364">
                  <a:moveTo>
                    <a:pt x="0" y="0"/>
                  </a:moveTo>
                  <a:lnTo>
                    <a:pt x="2585364" y="0"/>
                  </a:lnTo>
                  <a:lnTo>
                    <a:pt x="2585364" y="3268130"/>
                  </a:lnTo>
                  <a:lnTo>
                    <a:pt x="0" y="32681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-10800000">
            <a:off x="8469322" y="9150674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95787" y="29178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301511" y="-207276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333756" y="2210428"/>
            <a:ext cx="6941808" cy="5852177"/>
          </a:xfrm>
          <a:custGeom>
            <a:avLst/>
            <a:gdLst/>
            <a:ahLst/>
            <a:cxnLst/>
            <a:rect r="r" b="b" t="t" l="l"/>
            <a:pathLst>
              <a:path h="5852177" w="6941808">
                <a:moveTo>
                  <a:pt x="0" y="0"/>
                </a:moveTo>
                <a:lnTo>
                  <a:pt x="6941808" y="0"/>
                </a:lnTo>
                <a:lnTo>
                  <a:pt x="6941808" y="5852176"/>
                </a:lnTo>
                <a:lnTo>
                  <a:pt x="0" y="58521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887918" y="915431"/>
            <a:ext cx="7049083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뷰-교육생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432466" y="3439204"/>
            <a:ext cx="7959986" cy="4197086"/>
            <a:chOff x="0" y="0"/>
            <a:chExt cx="10613314" cy="5596114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47625"/>
              <a:ext cx="10613314" cy="1512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3EA8"/>
                  </a:solidFill>
                  <a:ea typeface="Arita Dotum Bold"/>
                </a:rPr>
                <a:t>교육생 정보와 출결 상태를 연결지어 사용하는 기능 구현이 빈번함 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878347"/>
              <a:ext cx="10220481" cy="473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Arita Dotum Medium"/>
                  <a:ea typeface="Arita Dotum Medium"/>
                </a:rPr>
                <a:t>교육생 목록(tblTraineeList)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2959688"/>
              <a:ext cx="10220481" cy="473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Arita Dotum Medium"/>
                  <a:ea typeface="Arita Dotum Medium"/>
                </a:rPr>
                <a:t>교육생(tblTrainees)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4041028"/>
              <a:ext cx="10220481" cy="473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Arita Dotum Medium"/>
                  <a:ea typeface="Arita Dotum Medium"/>
                </a:rPr>
                <a:t>출결(tblAttendance)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5122369"/>
              <a:ext cx="10220481" cy="473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Arita Dotum Medium"/>
                  <a:ea typeface="Arita Dotum Medium"/>
                </a:rPr>
                <a:t>출결 상태(tblAttendanceStatus)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9009410" cy="1907038"/>
            <a:chOff x="0" y="0"/>
            <a:chExt cx="3286657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86657" cy="695693"/>
            </a:xfrm>
            <a:custGeom>
              <a:avLst/>
              <a:gdLst/>
              <a:ahLst/>
              <a:cxnLst/>
              <a:rect r="r" b="b" t="t" l="l"/>
              <a:pathLst>
                <a:path h="695693" w="3286657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05495" y="3171385"/>
            <a:ext cx="9009410" cy="6444443"/>
            <a:chOff x="0" y="0"/>
            <a:chExt cx="3286657" cy="23509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86657" cy="2350950"/>
            </a:xfrm>
            <a:custGeom>
              <a:avLst/>
              <a:gdLst/>
              <a:ahLst/>
              <a:cxnLst/>
              <a:rect r="r" b="b" t="t" l="l"/>
              <a:pathLst>
                <a:path h="2350950" w="3286657">
                  <a:moveTo>
                    <a:pt x="0" y="0"/>
                  </a:moveTo>
                  <a:lnTo>
                    <a:pt x="3286657" y="0"/>
                  </a:lnTo>
                  <a:lnTo>
                    <a:pt x="3286657" y="2350950"/>
                  </a:lnTo>
                  <a:lnTo>
                    <a:pt x="0" y="235095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61150" y="657204"/>
            <a:ext cx="7087021" cy="8958623"/>
            <a:chOff x="0" y="0"/>
            <a:chExt cx="2585364" cy="32681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85364" cy="3268130"/>
            </a:xfrm>
            <a:custGeom>
              <a:avLst/>
              <a:gdLst/>
              <a:ahLst/>
              <a:cxnLst/>
              <a:rect r="r" b="b" t="t" l="l"/>
              <a:pathLst>
                <a:path h="3268130" w="2585364">
                  <a:moveTo>
                    <a:pt x="0" y="0"/>
                  </a:moveTo>
                  <a:lnTo>
                    <a:pt x="2585364" y="0"/>
                  </a:lnTo>
                  <a:lnTo>
                    <a:pt x="2585364" y="3268130"/>
                  </a:lnTo>
                  <a:lnTo>
                    <a:pt x="0" y="32681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-10800000">
            <a:off x="8469322" y="9150674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95787" y="29178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337027" y="1147021"/>
            <a:ext cx="6935267" cy="7978990"/>
          </a:xfrm>
          <a:custGeom>
            <a:avLst/>
            <a:gdLst/>
            <a:ahLst/>
            <a:cxnLst/>
            <a:rect r="r" b="b" t="t" l="l"/>
            <a:pathLst>
              <a:path h="7978990" w="6935267">
                <a:moveTo>
                  <a:pt x="0" y="0"/>
                </a:moveTo>
                <a:lnTo>
                  <a:pt x="6935266" y="0"/>
                </a:lnTo>
                <a:lnTo>
                  <a:pt x="6935266" y="7978990"/>
                </a:lnTo>
                <a:lnTo>
                  <a:pt x="0" y="79789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301511" y="-207276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887918" y="915431"/>
            <a:ext cx="7049083" cy="138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뷰-성적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432466" y="3439204"/>
            <a:ext cx="7959986" cy="5007214"/>
            <a:chOff x="0" y="0"/>
            <a:chExt cx="10613314" cy="6676285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47625"/>
              <a:ext cx="10613314" cy="1512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3EA8"/>
                  </a:solidFill>
                  <a:ea typeface="Arita Dotum Bold"/>
                </a:rPr>
                <a:t>과목에 따라 시험 정보와 성적을 불러오는 기능 구현이 빈번함 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878347"/>
              <a:ext cx="10220481" cy="473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Arita Dotum Medium"/>
                  <a:ea typeface="Arita Dotum Medium"/>
                </a:rPr>
                <a:t>성적(tblGrades)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2959688"/>
              <a:ext cx="10220481" cy="473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Arita Dotum Medium"/>
                  <a:ea typeface="Arita Dotum Medium"/>
                </a:rPr>
                <a:t>시험 정보(tblTestInfo)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4041028"/>
              <a:ext cx="10220481" cy="473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Arita Dotum Medium"/>
                  <a:ea typeface="Arita Dotum Medium"/>
                </a:rPr>
                <a:t>개설 과목 목록(tblOpenSubjectList)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5122369"/>
              <a:ext cx="10220481" cy="473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Arita Dotum Medium"/>
                  <a:ea typeface="Arita Dotum Medium"/>
                </a:rPr>
                <a:t>과목 목록(tblSubjectList)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6202539"/>
              <a:ext cx="10220481" cy="473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Arita Dotum Medium"/>
                  <a:ea typeface="Arita Dotum Medium"/>
                </a:rPr>
                <a:t>과목(tblSubject)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45245" cy="1906519"/>
            <a:chOff x="0" y="0"/>
            <a:chExt cx="5999270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270" cy="695503"/>
            </a:xfrm>
            <a:custGeom>
              <a:avLst/>
              <a:gdLst/>
              <a:ahLst/>
              <a:cxnLst/>
              <a:rect r="r" b="b" t="t" l="l"/>
              <a:pathLst>
                <a:path h="695503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21378" y="2915205"/>
            <a:ext cx="16445245" cy="6725339"/>
            <a:chOff x="0" y="0"/>
            <a:chExt cx="5999270" cy="24534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99270" cy="2453422"/>
            </a:xfrm>
            <a:custGeom>
              <a:avLst/>
              <a:gdLst/>
              <a:ahLst/>
              <a:cxnLst/>
              <a:rect r="r" b="b" t="t" l="l"/>
              <a:pathLst>
                <a:path h="2453422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2453422"/>
                  </a:lnTo>
                  <a:lnTo>
                    <a:pt x="0" y="245342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3343782" y="915172"/>
            <a:ext cx="11600436" cy="138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ea typeface="Arita Dotum Bold"/>
              </a:rPr>
              <a:t>데이터베이스 객체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278358">
            <a:off x="13186236" y="8430575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34328" y="3995160"/>
            <a:ext cx="4421204" cy="5358389"/>
          </a:xfrm>
          <a:custGeom>
            <a:avLst/>
            <a:gdLst/>
            <a:ahLst/>
            <a:cxnLst/>
            <a:rect r="r" b="b" t="t" l="l"/>
            <a:pathLst>
              <a:path h="5358389" w="4421204">
                <a:moveTo>
                  <a:pt x="0" y="0"/>
                </a:moveTo>
                <a:lnTo>
                  <a:pt x="4421205" y="0"/>
                </a:lnTo>
                <a:lnTo>
                  <a:pt x="4421205" y="5358388"/>
                </a:lnTo>
                <a:lnTo>
                  <a:pt x="0" y="53583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873" r="0" b="-98651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940109" y="4028344"/>
            <a:ext cx="4421204" cy="5292019"/>
          </a:xfrm>
          <a:custGeom>
            <a:avLst/>
            <a:gdLst/>
            <a:ahLst/>
            <a:cxnLst/>
            <a:rect r="r" b="b" t="t" l="l"/>
            <a:pathLst>
              <a:path h="5292019" w="4421204">
                <a:moveTo>
                  <a:pt x="0" y="0"/>
                </a:moveTo>
                <a:lnTo>
                  <a:pt x="4421205" y="0"/>
                </a:lnTo>
                <a:lnTo>
                  <a:pt x="4421205" y="5292019"/>
                </a:lnTo>
                <a:lnTo>
                  <a:pt x="0" y="52920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05064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071314" y="3995160"/>
            <a:ext cx="3320770" cy="2431015"/>
          </a:xfrm>
          <a:custGeom>
            <a:avLst/>
            <a:gdLst/>
            <a:ahLst/>
            <a:cxnLst/>
            <a:rect r="r" b="b" t="t" l="l"/>
            <a:pathLst>
              <a:path h="2431015" w="3320770">
                <a:moveTo>
                  <a:pt x="0" y="0"/>
                </a:moveTo>
                <a:lnTo>
                  <a:pt x="3320770" y="0"/>
                </a:lnTo>
                <a:lnTo>
                  <a:pt x="3320770" y="2431015"/>
                </a:lnTo>
                <a:lnTo>
                  <a:pt x="0" y="24310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3390" t="-12359" r="-25696" b="-17056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456175" y="3350701"/>
            <a:ext cx="7687825" cy="644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99"/>
              </a:lnSpc>
            </a:pPr>
            <a:r>
              <a:rPr lang="en-US" sz="3999">
                <a:solidFill>
                  <a:srgbClr val="003EA8"/>
                </a:solidFill>
                <a:ea typeface="Arita Dotum Bold"/>
              </a:rPr>
              <a:t>프로시저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071314" y="3350701"/>
            <a:ext cx="5776203" cy="644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99"/>
              </a:lnSpc>
            </a:pPr>
            <a:r>
              <a:rPr lang="en-US" sz="3999">
                <a:solidFill>
                  <a:srgbClr val="003EA8"/>
                </a:solidFill>
                <a:ea typeface="Arita Dotum Bold"/>
              </a:rPr>
              <a:t>트리거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0055579" y="6674354"/>
            <a:ext cx="6791937" cy="2249609"/>
            <a:chOff x="0" y="0"/>
            <a:chExt cx="1722320" cy="57046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722320" cy="570463"/>
            </a:xfrm>
            <a:custGeom>
              <a:avLst/>
              <a:gdLst/>
              <a:ahLst/>
              <a:cxnLst/>
              <a:rect r="r" b="b" t="t" l="l"/>
              <a:pathLst>
                <a:path h="570463" w="1722320">
                  <a:moveTo>
                    <a:pt x="861160" y="0"/>
                  </a:moveTo>
                  <a:cubicBezTo>
                    <a:pt x="385554" y="0"/>
                    <a:pt x="0" y="127702"/>
                    <a:pt x="0" y="285231"/>
                  </a:cubicBezTo>
                  <a:cubicBezTo>
                    <a:pt x="0" y="442760"/>
                    <a:pt x="385554" y="570463"/>
                    <a:pt x="861160" y="570463"/>
                  </a:cubicBezTo>
                  <a:cubicBezTo>
                    <a:pt x="1336766" y="570463"/>
                    <a:pt x="1722320" y="442760"/>
                    <a:pt x="1722320" y="285231"/>
                  </a:cubicBezTo>
                  <a:cubicBezTo>
                    <a:pt x="1722320" y="127702"/>
                    <a:pt x="1336766" y="0"/>
                    <a:pt x="861160" y="0"/>
                  </a:cubicBezTo>
                  <a:close/>
                </a:path>
              </a:pathLst>
            </a:custGeom>
            <a:solidFill>
              <a:srgbClr val="7390BA"/>
            </a:solid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161468" y="5856"/>
              <a:ext cx="1399385" cy="511126"/>
            </a:xfrm>
            <a:prstGeom prst="rect">
              <a:avLst/>
            </a:prstGeom>
          </p:spPr>
          <p:txBody>
            <a:bodyPr anchor="ctr" rtlCol="false" tIns="190500" lIns="190500" bIns="190500" rIns="1905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Arita Dotum Medium"/>
                  <a:ea typeface="Arita Dotum Medium"/>
                </a:rPr>
                <a:t>&lt;트리거보다는 프로시저!?&gt;</a:t>
              </a:r>
            </a:p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Arita Dotum Medium"/>
                  <a:ea typeface="Arita Dotum Medium"/>
                </a:rPr>
                <a:t>- 작동하는 트리거 개수가 많으면 </a:t>
              </a:r>
              <a:r>
                <a:rPr lang="en-US" sz="1999" u="sng">
                  <a:solidFill>
                    <a:srgbClr val="FFFFFF"/>
                  </a:solidFill>
                  <a:ea typeface="Arita Dotum Medium"/>
                </a:rPr>
                <a:t>성능 저하 우려</a:t>
              </a:r>
            </a:p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Arita Dotum Medium"/>
                  <a:ea typeface="Arita Dotum Medium"/>
                </a:rPr>
                <a:t>- 복잡할수록 </a:t>
              </a:r>
              <a:r>
                <a:rPr lang="en-US" sz="1999" u="sng">
                  <a:solidFill>
                    <a:srgbClr val="FFFFFF"/>
                  </a:solidFill>
                  <a:ea typeface="Arita Dotum Medium"/>
                </a:rPr>
                <a:t>문제 해결 및 유지 관리가 어려움</a:t>
              </a:r>
            </a:p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FFFFFF"/>
                  </a:solidFill>
                  <a:latin typeface="Arita Dotum Medium"/>
                  <a:ea typeface="Arita Dotum Medium"/>
                </a:rPr>
                <a:t>- 문제 발생시 찾는 게 어려움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9294" y="6477681"/>
            <a:ext cx="15795020" cy="3457231"/>
            <a:chOff x="0" y="0"/>
            <a:chExt cx="5762066" cy="12612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62066" cy="1261207"/>
            </a:xfrm>
            <a:custGeom>
              <a:avLst/>
              <a:gdLst/>
              <a:ahLst/>
              <a:cxnLst/>
              <a:rect r="r" b="b" t="t" l="l"/>
              <a:pathLst>
                <a:path h="1261207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1261207"/>
                  </a:lnTo>
                  <a:lnTo>
                    <a:pt x="0" y="126120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9294" y="2915205"/>
            <a:ext cx="15795020" cy="3410076"/>
            <a:chOff x="0" y="0"/>
            <a:chExt cx="5762066" cy="12440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62066" cy="1244005"/>
            </a:xfrm>
            <a:custGeom>
              <a:avLst/>
              <a:gdLst/>
              <a:ahLst/>
              <a:cxnLst/>
              <a:rect r="r" b="b" t="t" l="l"/>
              <a:pathLst>
                <a:path h="1244005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1244005"/>
                  </a:lnTo>
                  <a:lnTo>
                    <a:pt x="0" y="124400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19294" y="657204"/>
            <a:ext cx="15795020" cy="1907038"/>
            <a:chOff x="0" y="0"/>
            <a:chExt cx="5762066" cy="69569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762066" cy="695693"/>
            </a:xfrm>
            <a:custGeom>
              <a:avLst/>
              <a:gdLst/>
              <a:ahLst/>
              <a:cxnLst/>
              <a:rect r="r" b="b" t="t" l="l"/>
              <a:pathLst>
                <a:path h="695693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2476014" y="915172"/>
            <a:ext cx="13335972" cy="138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기초 정보 관리-ANSI SQL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676019" y="3401938"/>
            <a:ext cx="6357280" cy="2833412"/>
          </a:xfrm>
          <a:custGeom>
            <a:avLst/>
            <a:gdLst/>
            <a:ahLst/>
            <a:cxnLst/>
            <a:rect r="r" b="b" t="t" l="l"/>
            <a:pathLst>
              <a:path h="2833412" w="6357280">
                <a:moveTo>
                  <a:pt x="0" y="0"/>
                </a:moveTo>
                <a:lnTo>
                  <a:pt x="6357280" y="0"/>
                </a:lnTo>
                <a:lnTo>
                  <a:pt x="6357280" y="2833413"/>
                </a:lnTo>
                <a:lnTo>
                  <a:pt x="0" y="28334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689" r="-331" b="-202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510101" y="3156470"/>
            <a:ext cx="7251305" cy="2908580"/>
          </a:xfrm>
          <a:custGeom>
            <a:avLst/>
            <a:gdLst/>
            <a:ahLst/>
            <a:cxnLst/>
            <a:rect r="r" b="b" t="t" l="l"/>
            <a:pathLst>
              <a:path h="2908580" w="7251305">
                <a:moveTo>
                  <a:pt x="0" y="0"/>
                </a:moveTo>
                <a:lnTo>
                  <a:pt x="7251305" y="0"/>
                </a:lnTo>
                <a:lnTo>
                  <a:pt x="7251305" y="2908580"/>
                </a:lnTo>
                <a:lnTo>
                  <a:pt x="0" y="29085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426" t="-104" r="0" b="-256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778650" y="6909383"/>
            <a:ext cx="5996807" cy="2945924"/>
          </a:xfrm>
          <a:custGeom>
            <a:avLst/>
            <a:gdLst/>
            <a:ahLst/>
            <a:cxnLst/>
            <a:rect r="r" b="b" t="t" l="l"/>
            <a:pathLst>
              <a:path h="2945924" w="5996807">
                <a:moveTo>
                  <a:pt x="0" y="0"/>
                </a:moveTo>
                <a:lnTo>
                  <a:pt x="5996808" y="0"/>
                </a:lnTo>
                <a:lnTo>
                  <a:pt x="5996808" y="2945924"/>
                </a:lnTo>
                <a:lnTo>
                  <a:pt x="0" y="29459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157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981500" y="6776663"/>
            <a:ext cx="3013696" cy="2859266"/>
          </a:xfrm>
          <a:custGeom>
            <a:avLst/>
            <a:gdLst/>
            <a:ahLst/>
            <a:cxnLst/>
            <a:rect r="r" b="b" t="t" l="l"/>
            <a:pathLst>
              <a:path h="2859266" w="3013696">
                <a:moveTo>
                  <a:pt x="0" y="0"/>
                </a:moveTo>
                <a:lnTo>
                  <a:pt x="3013696" y="0"/>
                </a:lnTo>
                <a:lnTo>
                  <a:pt x="3013696" y="2859266"/>
                </a:lnTo>
                <a:lnTo>
                  <a:pt x="0" y="28592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27017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352360" y="3039486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B-2 관리자의 과정 관리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52360" y="6546930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B-2 관리자의 과목 관리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9294" y="6534989"/>
            <a:ext cx="15795020" cy="3399923"/>
            <a:chOff x="0" y="0"/>
            <a:chExt cx="5762066" cy="12403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62066" cy="1240301"/>
            </a:xfrm>
            <a:custGeom>
              <a:avLst/>
              <a:gdLst/>
              <a:ahLst/>
              <a:cxnLst/>
              <a:rect r="r" b="b" t="t" l="l"/>
              <a:pathLst>
                <a:path h="1240301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1240301"/>
                  </a:lnTo>
                  <a:lnTo>
                    <a:pt x="0" y="124030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9294" y="2915205"/>
            <a:ext cx="15759353" cy="3391184"/>
            <a:chOff x="0" y="0"/>
            <a:chExt cx="5749055" cy="12371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49055" cy="1237113"/>
            </a:xfrm>
            <a:custGeom>
              <a:avLst/>
              <a:gdLst/>
              <a:ahLst/>
              <a:cxnLst/>
              <a:rect r="r" b="b" t="t" l="l"/>
              <a:pathLst>
                <a:path h="1237113" w="5749055">
                  <a:moveTo>
                    <a:pt x="0" y="0"/>
                  </a:moveTo>
                  <a:lnTo>
                    <a:pt x="5749055" y="0"/>
                  </a:lnTo>
                  <a:lnTo>
                    <a:pt x="5749055" y="1237113"/>
                  </a:lnTo>
                  <a:lnTo>
                    <a:pt x="0" y="123711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19294" y="657204"/>
            <a:ext cx="15795020" cy="1907038"/>
            <a:chOff x="0" y="0"/>
            <a:chExt cx="5762066" cy="69569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762066" cy="695693"/>
            </a:xfrm>
            <a:custGeom>
              <a:avLst/>
              <a:gdLst/>
              <a:ahLst/>
              <a:cxnLst/>
              <a:rect r="r" b="b" t="t" l="l"/>
              <a:pathLst>
                <a:path h="695693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2476014" y="915172"/>
            <a:ext cx="13335972" cy="138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기초 정보 관리-ANSI SQL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09038" y="3044578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B-2 관리자의 강의실 관리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789377" y="3407031"/>
            <a:ext cx="3698933" cy="2836350"/>
          </a:xfrm>
          <a:custGeom>
            <a:avLst/>
            <a:gdLst/>
            <a:ahLst/>
            <a:cxnLst/>
            <a:rect r="r" b="b" t="t" l="l"/>
            <a:pathLst>
              <a:path h="2836350" w="3698933">
                <a:moveTo>
                  <a:pt x="0" y="0"/>
                </a:moveTo>
                <a:lnTo>
                  <a:pt x="3698933" y="0"/>
                </a:lnTo>
                <a:lnTo>
                  <a:pt x="3698933" y="2836350"/>
                </a:lnTo>
                <a:lnTo>
                  <a:pt x="0" y="2836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981" r="0" b="-8539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348173" y="3339394"/>
            <a:ext cx="4361618" cy="2542806"/>
          </a:xfrm>
          <a:custGeom>
            <a:avLst/>
            <a:gdLst/>
            <a:ahLst/>
            <a:cxnLst/>
            <a:rect r="r" b="b" t="t" l="l"/>
            <a:pathLst>
              <a:path h="2542806" w="4361618">
                <a:moveTo>
                  <a:pt x="0" y="0"/>
                </a:moveTo>
                <a:lnTo>
                  <a:pt x="4361618" y="0"/>
                </a:lnTo>
                <a:lnTo>
                  <a:pt x="4361618" y="2542806"/>
                </a:lnTo>
                <a:lnTo>
                  <a:pt x="0" y="25428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248274" y="6832994"/>
            <a:ext cx="7461517" cy="2803913"/>
          </a:xfrm>
          <a:custGeom>
            <a:avLst/>
            <a:gdLst/>
            <a:ahLst/>
            <a:cxnLst/>
            <a:rect r="r" b="b" t="t" l="l"/>
            <a:pathLst>
              <a:path h="2803913" w="7461517">
                <a:moveTo>
                  <a:pt x="0" y="0"/>
                </a:moveTo>
                <a:lnTo>
                  <a:pt x="7461517" y="0"/>
                </a:lnTo>
                <a:lnTo>
                  <a:pt x="7461517" y="2803913"/>
                </a:lnTo>
                <a:lnTo>
                  <a:pt x="0" y="28039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84406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892008" y="6909515"/>
            <a:ext cx="5085417" cy="2910572"/>
          </a:xfrm>
          <a:custGeom>
            <a:avLst/>
            <a:gdLst/>
            <a:ahLst/>
            <a:cxnLst/>
            <a:rect r="r" b="b" t="t" l="l"/>
            <a:pathLst>
              <a:path h="2910572" w="5085417">
                <a:moveTo>
                  <a:pt x="0" y="0"/>
                </a:moveTo>
                <a:lnTo>
                  <a:pt x="5085417" y="0"/>
                </a:lnTo>
                <a:lnTo>
                  <a:pt x="5085417" y="2910573"/>
                </a:lnTo>
                <a:lnTo>
                  <a:pt x="0" y="29105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409038" y="6546930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B-2 관리자의 교재 관리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9294" y="657204"/>
            <a:ext cx="15795020" cy="1907038"/>
            <a:chOff x="0" y="0"/>
            <a:chExt cx="5762066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62066" cy="695693"/>
            </a:xfrm>
            <a:custGeom>
              <a:avLst/>
              <a:gdLst/>
              <a:ahLst/>
              <a:cxnLst/>
              <a:rect r="r" b="b" t="t" l="l"/>
              <a:pathLst>
                <a:path h="695693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9294" y="2903804"/>
            <a:ext cx="15795020" cy="1269294"/>
            <a:chOff x="0" y="0"/>
            <a:chExt cx="5762066" cy="4630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62066" cy="463042"/>
            </a:xfrm>
            <a:custGeom>
              <a:avLst/>
              <a:gdLst/>
              <a:ahLst/>
              <a:cxnLst/>
              <a:rect r="r" b="b" t="t" l="l"/>
              <a:pathLst>
                <a:path h="463042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463042"/>
                  </a:lnTo>
                  <a:lnTo>
                    <a:pt x="0" y="4630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19294" y="4537842"/>
            <a:ext cx="15795020" cy="5141985"/>
            <a:chOff x="0" y="0"/>
            <a:chExt cx="5762066" cy="18758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62066" cy="1875810"/>
            </a:xfrm>
            <a:custGeom>
              <a:avLst/>
              <a:gdLst/>
              <a:ahLst/>
              <a:cxnLst/>
              <a:rect r="r" b="b" t="t" l="l"/>
              <a:pathLst>
                <a:path h="1875810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1875810"/>
                  </a:lnTo>
                  <a:lnTo>
                    <a:pt x="0" y="187581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2455515" y="915172"/>
            <a:ext cx="13376969" cy="138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교사 계정 관리-ANSI SQL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44817" y="5143500"/>
            <a:ext cx="10802053" cy="2822682"/>
          </a:xfrm>
          <a:custGeom>
            <a:avLst/>
            <a:gdLst/>
            <a:ahLst/>
            <a:cxnLst/>
            <a:rect r="r" b="b" t="t" l="l"/>
            <a:pathLst>
              <a:path h="2822682" w="10802053">
                <a:moveTo>
                  <a:pt x="0" y="0"/>
                </a:moveTo>
                <a:lnTo>
                  <a:pt x="10802053" y="0"/>
                </a:lnTo>
                <a:lnTo>
                  <a:pt x="10802053" y="2822682"/>
                </a:lnTo>
                <a:lnTo>
                  <a:pt x="0" y="28226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773" r="-278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016683" y="2950767"/>
            <a:ext cx="4254634" cy="1175366"/>
          </a:xfrm>
          <a:custGeom>
            <a:avLst/>
            <a:gdLst/>
            <a:ahLst/>
            <a:cxnLst/>
            <a:rect r="r" b="b" t="t" l="l"/>
            <a:pathLst>
              <a:path h="1175366" w="4254634">
                <a:moveTo>
                  <a:pt x="0" y="0"/>
                </a:moveTo>
                <a:lnTo>
                  <a:pt x="4254634" y="0"/>
                </a:lnTo>
                <a:lnTo>
                  <a:pt x="4254634" y="1175366"/>
                </a:lnTo>
                <a:lnTo>
                  <a:pt x="0" y="11753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73392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721913" y="5143500"/>
            <a:ext cx="4045393" cy="1631878"/>
          </a:xfrm>
          <a:custGeom>
            <a:avLst/>
            <a:gdLst/>
            <a:ahLst/>
            <a:cxnLst/>
            <a:rect r="r" b="b" t="t" l="l"/>
            <a:pathLst>
              <a:path h="1631878" w="4045393">
                <a:moveTo>
                  <a:pt x="0" y="0"/>
                </a:moveTo>
                <a:lnTo>
                  <a:pt x="4045392" y="0"/>
                </a:lnTo>
                <a:lnTo>
                  <a:pt x="4045392" y="1631878"/>
                </a:lnTo>
                <a:lnTo>
                  <a:pt x="0" y="16318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559" t="-7656" r="-4632" b="-16078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45245" cy="1906519"/>
            <a:chOff x="0" y="0"/>
            <a:chExt cx="5999270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270" cy="695503"/>
            </a:xfrm>
            <a:custGeom>
              <a:avLst/>
              <a:gdLst/>
              <a:ahLst/>
              <a:cxnLst/>
              <a:rect r="r" b="b" t="t" l="l"/>
              <a:pathLst>
                <a:path h="695503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625957" y="2915205"/>
            <a:ext cx="7724783" cy="6630061"/>
            <a:chOff x="0" y="0"/>
            <a:chExt cx="2818022" cy="24186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18022" cy="2418664"/>
            </a:xfrm>
            <a:custGeom>
              <a:avLst/>
              <a:gdLst/>
              <a:ahLst/>
              <a:cxnLst/>
              <a:rect r="r" b="b" t="t" l="l"/>
              <a:pathLst>
                <a:path h="2418664" w="2818022">
                  <a:moveTo>
                    <a:pt x="0" y="0"/>
                  </a:moveTo>
                  <a:lnTo>
                    <a:pt x="2818022" y="0"/>
                  </a:lnTo>
                  <a:lnTo>
                    <a:pt x="2818022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26069" y="2915205"/>
            <a:ext cx="8358265" cy="6630061"/>
            <a:chOff x="0" y="0"/>
            <a:chExt cx="3049118" cy="24186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49118" cy="2418664"/>
            </a:xfrm>
            <a:custGeom>
              <a:avLst/>
              <a:gdLst/>
              <a:ahLst/>
              <a:cxnLst/>
              <a:rect r="r" b="b" t="t" l="l"/>
              <a:pathLst>
                <a:path h="2418664" w="3049118">
                  <a:moveTo>
                    <a:pt x="0" y="0"/>
                  </a:moveTo>
                  <a:lnTo>
                    <a:pt x="3049118" y="0"/>
                  </a:lnTo>
                  <a:lnTo>
                    <a:pt x="3049118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215063" y="3474131"/>
            <a:ext cx="4092242" cy="5879417"/>
            <a:chOff x="0" y="0"/>
            <a:chExt cx="5456323" cy="7839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058338" cy="6058835"/>
            </a:xfrm>
            <a:custGeom>
              <a:avLst/>
              <a:gdLst/>
              <a:ahLst/>
              <a:cxnLst/>
              <a:rect r="r" b="b" t="t" l="l"/>
              <a:pathLst>
                <a:path h="6058835" w="5058338">
                  <a:moveTo>
                    <a:pt x="0" y="0"/>
                  </a:moveTo>
                  <a:lnTo>
                    <a:pt x="5058338" y="0"/>
                  </a:lnTo>
                  <a:lnTo>
                    <a:pt x="5058338" y="6058835"/>
                  </a:lnTo>
                  <a:lnTo>
                    <a:pt x="0" y="60588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406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6058835"/>
              <a:ext cx="5456323" cy="1780387"/>
            </a:xfrm>
            <a:custGeom>
              <a:avLst/>
              <a:gdLst/>
              <a:ahLst/>
              <a:cxnLst/>
              <a:rect r="r" b="b" t="t" l="l"/>
              <a:pathLst>
                <a:path h="1780387" w="5456323">
                  <a:moveTo>
                    <a:pt x="0" y="0"/>
                  </a:moveTo>
                  <a:lnTo>
                    <a:pt x="5456323" y="0"/>
                  </a:lnTo>
                  <a:lnTo>
                    <a:pt x="5456323" y="1780387"/>
                  </a:lnTo>
                  <a:lnTo>
                    <a:pt x="0" y="17803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952" r="0" b="-20092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9969854" y="4174257"/>
            <a:ext cx="3927050" cy="1185191"/>
          </a:xfrm>
          <a:custGeom>
            <a:avLst/>
            <a:gdLst/>
            <a:ahLst/>
            <a:cxnLst/>
            <a:rect r="r" b="b" t="t" l="l"/>
            <a:pathLst>
              <a:path h="1185191" w="3927050">
                <a:moveTo>
                  <a:pt x="0" y="0"/>
                </a:moveTo>
                <a:lnTo>
                  <a:pt x="3927050" y="0"/>
                </a:lnTo>
                <a:lnTo>
                  <a:pt x="3927050" y="1185191"/>
                </a:lnTo>
                <a:lnTo>
                  <a:pt x="0" y="11851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908900" y="7007725"/>
            <a:ext cx="5537568" cy="2327819"/>
          </a:xfrm>
          <a:custGeom>
            <a:avLst/>
            <a:gdLst/>
            <a:ahLst/>
            <a:cxnLst/>
            <a:rect r="r" b="b" t="t" l="l"/>
            <a:pathLst>
              <a:path h="2327819" w="5537568">
                <a:moveTo>
                  <a:pt x="0" y="0"/>
                </a:moveTo>
                <a:lnTo>
                  <a:pt x="5537568" y="0"/>
                </a:lnTo>
                <a:lnTo>
                  <a:pt x="5537568" y="2327819"/>
                </a:lnTo>
                <a:lnTo>
                  <a:pt x="0" y="23278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47987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278358">
            <a:off x="13186236" y="8430575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343782" y="915172"/>
            <a:ext cx="11600436" cy="138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교사 계정 관리-PL/SQL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908140" y="3041950"/>
            <a:ext cx="7332810" cy="57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3EA8"/>
                </a:solidFill>
                <a:latin typeface="Arita Dotum Bold"/>
              </a:rPr>
              <a:t>procTeacherInfo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754098" y="3686599"/>
            <a:ext cx="7332810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Arita Dotum Medium"/>
              </a:rPr>
              <a:t>특정 교사 정보를 조회하는 프로시저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3039486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B-3 프로시저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735748" y="6521315"/>
            <a:ext cx="7505202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Arita Dotum Medium"/>
              </a:rPr>
              <a:t>출력 결과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9294" y="2910273"/>
            <a:ext cx="15795020" cy="6745738"/>
            <a:chOff x="0" y="0"/>
            <a:chExt cx="5762066" cy="24608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62066" cy="2460863"/>
            </a:xfrm>
            <a:custGeom>
              <a:avLst/>
              <a:gdLst/>
              <a:ahLst/>
              <a:cxnLst/>
              <a:rect r="r" b="b" t="t" l="l"/>
              <a:pathLst>
                <a:path h="2460863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2460863"/>
                  </a:lnTo>
                  <a:lnTo>
                    <a:pt x="0" y="246086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9294" y="657204"/>
            <a:ext cx="15795020" cy="1907038"/>
            <a:chOff x="0" y="0"/>
            <a:chExt cx="5762066" cy="6956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62066" cy="695693"/>
            </a:xfrm>
            <a:custGeom>
              <a:avLst/>
              <a:gdLst/>
              <a:ahLst/>
              <a:cxnLst/>
              <a:rect r="r" b="b" t="t" l="l"/>
              <a:pathLst>
                <a:path h="695693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-278358">
            <a:off x="-1432939" y="-269558"/>
            <a:ext cx="5304464" cy="1668495"/>
          </a:xfrm>
          <a:custGeom>
            <a:avLst/>
            <a:gdLst/>
            <a:ahLst/>
            <a:cxnLst/>
            <a:rect r="r" b="b" t="t" l="l"/>
            <a:pathLst>
              <a:path h="1668495" w="5304464">
                <a:moveTo>
                  <a:pt x="0" y="0"/>
                </a:moveTo>
                <a:lnTo>
                  <a:pt x="5304465" y="0"/>
                </a:lnTo>
                <a:lnTo>
                  <a:pt x="5304465" y="1668495"/>
                </a:lnTo>
                <a:lnTo>
                  <a:pt x="0" y="16684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rot="-5400000">
            <a:off x="-541453" y="6273617"/>
            <a:ext cx="6745738" cy="0"/>
          </a:xfrm>
          <a:prstGeom prst="line">
            <a:avLst/>
          </a:prstGeom>
          <a:ln cap="flat" w="19050">
            <a:solidFill>
              <a:srgbClr val="CCCCC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-5400000">
            <a:off x="6878694" y="6273617"/>
            <a:ext cx="6745738" cy="0"/>
          </a:xfrm>
          <a:prstGeom prst="line">
            <a:avLst/>
          </a:prstGeom>
          <a:ln cap="flat" w="19050">
            <a:solidFill>
              <a:srgbClr val="CCCCC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-5400000">
            <a:off x="5264035" y="6273617"/>
            <a:ext cx="6745738" cy="0"/>
          </a:xfrm>
          <a:prstGeom prst="line">
            <a:avLst/>
          </a:prstGeom>
          <a:ln cap="flat" w="19050">
            <a:solidFill>
              <a:srgbClr val="CCCCC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423901" y="6400338"/>
            <a:ext cx="4791997" cy="4521903"/>
          </a:xfrm>
          <a:custGeom>
            <a:avLst/>
            <a:gdLst/>
            <a:ahLst/>
            <a:cxnLst/>
            <a:rect r="r" b="b" t="t" l="l"/>
            <a:pathLst>
              <a:path h="4521903" w="4791997">
                <a:moveTo>
                  <a:pt x="0" y="0"/>
                </a:moveTo>
                <a:lnTo>
                  <a:pt x="4791997" y="0"/>
                </a:lnTo>
                <a:lnTo>
                  <a:pt x="4791997" y="4521903"/>
                </a:lnTo>
                <a:lnTo>
                  <a:pt x="0" y="45219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203414">
            <a:off x="14976509" y="5322490"/>
            <a:ext cx="651301" cy="933765"/>
          </a:xfrm>
          <a:custGeom>
            <a:avLst/>
            <a:gdLst/>
            <a:ahLst/>
            <a:cxnLst/>
            <a:rect r="r" b="b" t="t" l="l"/>
            <a:pathLst>
              <a:path h="933765" w="651301">
                <a:moveTo>
                  <a:pt x="0" y="0"/>
                </a:moveTo>
                <a:lnTo>
                  <a:pt x="651301" y="0"/>
                </a:lnTo>
                <a:lnTo>
                  <a:pt x="651301" y="933765"/>
                </a:lnTo>
                <a:lnTo>
                  <a:pt x="0" y="9337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946662" y="6799186"/>
            <a:ext cx="5976089" cy="490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Arita Dotum Light"/>
                <a:ea typeface="Arita Dotum Light"/>
              </a:rPr>
              <a:t>주요 기능 소개(ANSI-SQL, PL/SQL)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946662" y="8594614"/>
            <a:ext cx="4536460" cy="490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ea typeface="Arita Dotum"/>
              </a:rPr>
              <a:t>후기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683996" y="915391"/>
            <a:ext cx="10839717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ea typeface="Arita Dotum Bold"/>
              </a:rPr>
              <a:t>목차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450713" y="5096287"/>
            <a:ext cx="4080791" cy="490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ea typeface="Arita Dotum Light"/>
              </a:rPr>
              <a:t>요구사항 분석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450713" y="6837718"/>
            <a:ext cx="4080791" cy="490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ea typeface="Arita Dotum Light"/>
              </a:rPr>
              <a:t>추가 요구사항 분석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450713" y="8579150"/>
            <a:ext cx="4080791" cy="490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ea typeface="Arita Dotum Light"/>
              </a:rPr>
              <a:t>순서도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868678" y="3316939"/>
            <a:ext cx="4080791" cy="490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Arita Dotum Light"/>
                <a:ea typeface="Arita Dotum Light"/>
              </a:rPr>
              <a:t>데이터 모델링(ERD)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868678" y="5171254"/>
            <a:ext cx="4080791" cy="490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Arita Dotum Light"/>
                <a:ea typeface="Arita Dotum Light"/>
              </a:rPr>
              <a:t>뷰(View)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450713" y="3354855"/>
            <a:ext cx="4080791" cy="490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ea typeface="Arita Dotum Light"/>
              </a:rPr>
              <a:t>개발 환경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50988" y="3219266"/>
            <a:ext cx="76609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Arita Dotum Bold"/>
              </a:rPr>
              <a:t>1.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056004" y="6702129"/>
            <a:ext cx="76609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Arita Dotum Bold"/>
              </a:rPr>
              <a:t>7.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50988" y="4960698"/>
            <a:ext cx="76609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Arita Dotum Bold"/>
              </a:rPr>
              <a:t>2.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056004" y="8443561"/>
            <a:ext cx="76609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Arita Dotum Bold"/>
              </a:rPr>
              <a:t>8.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50988" y="6702129"/>
            <a:ext cx="76609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Arita Dotum Bold"/>
              </a:rPr>
              <a:t>3.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50988" y="8443561"/>
            <a:ext cx="76609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Arita Dotum Bold"/>
              </a:rPr>
              <a:t>4.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068952" y="3160428"/>
            <a:ext cx="76609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Arita Dotum Bold"/>
              </a:rPr>
              <a:t>5.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068952" y="4960698"/>
            <a:ext cx="76609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Arita Dotum Bold"/>
              </a:rPr>
              <a:t>6.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9294" y="657204"/>
            <a:ext cx="15795020" cy="1907038"/>
            <a:chOff x="0" y="0"/>
            <a:chExt cx="5762066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62066" cy="695693"/>
            </a:xfrm>
            <a:custGeom>
              <a:avLst/>
              <a:gdLst/>
              <a:ahLst/>
              <a:cxnLst/>
              <a:rect r="r" b="b" t="t" l="l"/>
              <a:pathLst>
                <a:path h="695693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9294" y="2903804"/>
            <a:ext cx="15795020" cy="1269294"/>
            <a:chOff x="0" y="0"/>
            <a:chExt cx="5762066" cy="4630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62066" cy="463042"/>
            </a:xfrm>
            <a:custGeom>
              <a:avLst/>
              <a:gdLst/>
              <a:ahLst/>
              <a:cxnLst/>
              <a:rect r="r" b="b" t="t" l="l"/>
              <a:pathLst>
                <a:path h="463042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463042"/>
                  </a:lnTo>
                  <a:lnTo>
                    <a:pt x="0" y="4630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19294" y="4537842"/>
            <a:ext cx="15795020" cy="5141985"/>
            <a:chOff x="0" y="0"/>
            <a:chExt cx="5762066" cy="18758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62066" cy="1875810"/>
            </a:xfrm>
            <a:custGeom>
              <a:avLst/>
              <a:gdLst/>
              <a:ahLst/>
              <a:cxnLst/>
              <a:rect r="r" b="b" t="t" l="l"/>
              <a:pathLst>
                <a:path h="1875810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1875810"/>
                  </a:lnTo>
                  <a:lnTo>
                    <a:pt x="0" y="187581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6564175" y="2944415"/>
            <a:ext cx="5637947" cy="1228682"/>
          </a:xfrm>
          <a:custGeom>
            <a:avLst/>
            <a:gdLst/>
            <a:ahLst/>
            <a:cxnLst/>
            <a:rect r="r" b="b" t="t" l="l"/>
            <a:pathLst>
              <a:path h="1228682" w="5637947">
                <a:moveTo>
                  <a:pt x="0" y="0"/>
                </a:moveTo>
                <a:lnTo>
                  <a:pt x="5637947" y="0"/>
                </a:lnTo>
                <a:lnTo>
                  <a:pt x="5637947" y="1228682"/>
                </a:lnTo>
                <a:lnTo>
                  <a:pt x="0" y="12286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483" t="-3249" r="0" b="-366094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96020" y="5143500"/>
            <a:ext cx="8853571" cy="1270750"/>
          </a:xfrm>
          <a:custGeom>
            <a:avLst/>
            <a:gdLst/>
            <a:ahLst/>
            <a:cxnLst/>
            <a:rect r="r" b="b" t="t" l="l"/>
            <a:pathLst>
              <a:path h="1270750" w="8853571">
                <a:moveTo>
                  <a:pt x="0" y="0"/>
                </a:moveTo>
                <a:lnTo>
                  <a:pt x="8853572" y="0"/>
                </a:lnTo>
                <a:lnTo>
                  <a:pt x="8853572" y="1270750"/>
                </a:lnTo>
                <a:lnTo>
                  <a:pt x="0" y="1270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692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202122" y="5143500"/>
            <a:ext cx="2878773" cy="1134873"/>
          </a:xfrm>
          <a:custGeom>
            <a:avLst/>
            <a:gdLst/>
            <a:ahLst/>
            <a:cxnLst/>
            <a:rect r="r" b="b" t="t" l="l"/>
            <a:pathLst>
              <a:path h="1134873" w="2878773">
                <a:moveTo>
                  <a:pt x="0" y="0"/>
                </a:moveTo>
                <a:lnTo>
                  <a:pt x="2878773" y="0"/>
                </a:lnTo>
                <a:lnTo>
                  <a:pt x="2878773" y="1134873"/>
                </a:lnTo>
                <a:lnTo>
                  <a:pt x="0" y="11348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7817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202122" y="6278373"/>
            <a:ext cx="4321728" cy="737540"/>
          </a:xfrm>
          <a:custGeom>
            <a:avLst/>
            <a:gdLst/>
            <a:ahLst/>
            <a:cxnLst/>
            <a:rect r="r" b="b" t="t" l="l"/>
            <a:pathLst>
              <a:path h="737540" w="4321728">
                <a:moveTo>
                  <a:pt x="0" y="0"/>
                </a:moveTo>
                <a:lnTo>
                  <a:pt x="4321728" y="0"/>
                </a:lnTo>
                <a:lnTo>
                  <a:pt x="4321728" y="737541"/>
                </a:lnTo>
                <a:lnTo>
                  <a:pt x="0" y="7375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96020" y="6414250"/>
            <a:ext cx="7263268" cy="3011950"/>
          </a:xfrm>
          <a:custGeom>
            <a:avLst/>
            <a:gdLst/>
            <a:ahLst/>
            <a:cxnLst/>
            <a:rect r="r" b="b" t="t" l="l"/>
            <a:pathLst>
              <a:path h="3011950" w="7263268">
                <a:moveTo>
                  <a:pt x="0" y="0"/>
                </a:moveTo>
                <a:lnTo>
                  <a:pt x="7263268" y="0"/>
                </a:lnTo>
                <a:lnTo>
                  <a:pt x="7263268" y="3011950"/>
                </a:lnTo>
                <a:lnTo>
                  <a:pt x="0" y="30119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800703" y="915398"/>
            <a:ext cx="12686593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교육생 관리-ANSI SQL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45698" y="4629692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B-6 관리자의 교육생 관리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9294" y="657204"/>
            <a:ext cx="15795020" cy="1907038"/>
            <a:chOff x="0" y="0"/>
            <a:chExt cx="5762066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62066" cy="695693"/>
            </a:xfrm>
            <a:custGeom>
              <a:avLst/>
              <a:gdLst/>
              <a:ahLst/>
              <a:cxnLst/>
              <a:rect r="r" b="b" t="t" l="l"/>
              <a:pathLst>
                <a:path h="695693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9294" y="2903804"/>
            <a:ext cx="15795020" cy="1269294"/>
            <a:chOff x="0" y="0"/>
            <a:chExt cx="5762066" cy="4630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62066" cy="463042"/>
            </a:xfrm>
            <a:custGeom>
              <a:avLst/>
              <a:gdLst/>
              <a:ahLst/>
              <a:cxnLst/>
              <a:rect r="r" b="b" t="t" l="l"/>
              <a:pathLst>
                <a:path h="463042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463042"/>
                  </a:lnTo>
                  <a:lnTo>
                    <a:pt x="0" y="4630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19294" y="4537842"/>
            <a:ext cx="15795020" cy="5141985"/>
            <a:chOff x="0" y="0"/>
            <a:chExt cx="5762066" cy="18758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62066" cy="1875810"/>
            </a:xfrm>
            <a:custGeom>
              <a:avLst/>
              <a:gdLst/>
              <a:ahLst/>
              <a:cxnLst/>
              <a:rect r="r" b="b" t="t" l="l"/>
              <a:pathLst>
                <a:path h="1875810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1875810"/>
                  </a:lnTo>
                  <a:lnTo>
                    <a:pt x="0" y="187581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506190" y="5143500"/>
            <a:ext cx="6577517" cy="4249920"/>
          </a:xfrm>
          <a:custGeom>
            <a:avLst/>
            <a:gdLst/>
            <a:ahLst/>
            <a:cxnLst/>
            <a:rect r="r" b="b" t="t" l="l"/>
            <a:pathLst>
              <a:path h="4249920" w="6577517">
                <a:moveTo>
                  <a:pt x="0" y="0"/>
                </a:moveTo>
                <a:lnTo>
                  <a:pt x="6577517" y="0"/>
                </a:lnTo>
                <a:lnTo>
                  <a:pt x="6577517" y="4249920"/>
                </a:lnTo>
                <a:lnTo>
                  <a:pt x="0" y="42499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282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10613" y="3149136"/>
            <a:ext cx="15412382" cy="778628"/>
          </a:xfrm>
          <a:custGeom>
            <a:avLst/>
            <a:gdLst/>
            <a:ahLst/>
            <a:cxnLst/>
            <a:rect r="r" b="b" t="t" l="l"/>
            <a:pathLst>
              <a:path h="778628" w="15412382">
                <a:moveTo>
                  <a:pt x="0" y="0"/>
                </a:moveTo>
                <a:lnTo>
                  <a:pt x="15412381" y="0"/>
                </a:lnTo>
                <a:lnTo>
                  <a:pt x="15412381" y="778628"/>
                </a:lnTo>
                <a:lnTo>
                  <a:pt x="0" y="7786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82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800703" y="915398"/>
            <a:ext cx="12686593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교육생 관리-ANSI SQL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45698" y="4629692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B-6 관리자의 특정 교육생 조회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9294" y="657204"/>
            <a:ext cx="15795020" cy="1907038"/>
            <a:chOff x="0" y="0"/>
            <a:chExt cx="5762066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62066" cy="695693"/>
            </a:xfrm>
            <a:custGeom>
              <a:avLst/>
              <a:gdLst/>
              <a:ahLst/>
              <a:cxnLst/>
              <a:rect r="r" b="b" t="t" l="l"/>
              <a:pathLst>
                <a:path h="695693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9294" y="2903804"/>
            <a:ext cx="15795020" cy="1269294"/>
            <a:chOff x="0" y="0"/>
            <a:chExt cx="5762066" cy="4630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62066" cy="463042"/>
            </a:xfrm>
            <a:custGeom>
              <a:avLst/>
              <a:gdLst/>
              <a:ahLst/>
              <a:cxnLst/>
              <a:rect r="r" b="b" t="t" l="l"/>
              <a:pathLst>
                <a:path h="463042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463042"/>
                  </a:lnTo>
                  <a:lnTo>
                    <a:pt x="0" y="4630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345698" y="3024064"/>
            <a:ext cx="15442572" cy="1053956"/>
          </a:xfrm>
          <a:custGeom>
            <a:avLst/>
            <a:gdLst/>
            <a:ahLst/>
            <a:cxnLst/>
            <a:rect r="r" b="b" t="t" l="l"/>
            <a:pathLst>
              <a:path h="1053956" w="15442572">
                <a:moveTo>
                  <a:pt x="0" y="0"/>
                </a:moveTo>
                <a:lnTo>
                  <a:pt x="15442572" y="0"/>
                </a:lnTo>
                <a:lnTo>
                  <a:pt x="15442572" y="1053956"/>
                </a:lnTo>
                <a:lnTo>
                  <a:pt x="0" y="1053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38278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19294" y="4537842"/>
            <a:ext cx="15795020" cy="5141985"/>
            <a:chOff x="0" y="0"/>
            <a:chExt cx="5762066" cy="18758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762066" cy="1875810"/>
            </a:xfrm>
            <a:custGeom>
              <a:avLst/>
              <a:gdLst/>
              <a:ahLst/>
              <a:cxnLst/>
              <a:rect r="r" b="b" t="t" l="l"/>
              <a:pathLst>
                <a:path h="1875810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1875810"/>
                  </a:lnTo>
                  <a:lnTo>
                    <a:pt x="0" y="187581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2131525" y="4992145"/>
            <a:ext cx="4210695" cy="1926109"/>
          </a:xfrm>
          <a:custGeom>
            <a:avLst/>
            <a:gdLst/>
            <a:ahLst/>
            <a:cxnLst/>
            <a:rect r="r" b="b" t="t" l="l"/>
            <a:pathLst>
              <a:path h="1926109" w="4210695">
                <a:moveTo>
                  <a:pt x="0" y="0"/>
                </a:moveTo>
                <a:lnTo>
                  <a:pt x="4210695" y="0"/>
                </a:lnTo>
                <a:lnTo>
                  <a:pt x="4210695" y="1926109"/>
                </a:lnTo>
                <a:lnTo>
                  <a:pt x="0" y="19261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48480" r="-103228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87138" y="4992277"/>
            <a:ext cx="8622134" cy="4466589"/>
          </a:xfrm>
          <a:custGeom>
            <a:avLst/>
            <a:gdLst/>
            <a:ahLst/>
            <a:cxnLst/>
            <a:rect r="r" b="b" t="t" l="l"/>
            <a:pathLst>
              <a:path h="4466589" w="8622134">
                <a:moveTo>
                  <a:pt x="0" y="0"/>
                </a:moveTo>
                <a:lnTo>
                  <a:pt x="8622134" y="0"/>
                </a:lnTo>
                <a:lnTo>
                  <a:pt x="8622134" y="4466589"/>
                </a:lnTo>
                <a:lnTo>
                  <a:pt x="0" y="44665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667763" y="915398"/>
            <a:ext cx="12686593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개설 과목 관리-ANSI SQL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5698" y="4629692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B-5 관리자의 개설 과목 관리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45245" cy="1906519"/>
            <a:chOff x="0" y="0"/>
            <a:chExt cx="5999270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270" cy="695503"/>
            </a:xfrm>
            <a:custGeom>
              <a:avLst/>
              <a:gdLst/>
              <a:ahLst/>
              <a:cxnLst/>
              <a:rect r="r" b="b" t="t" l="l"/>
              <a:pathLst>
                <a:path h="695503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625957" y="2915205"/>
            <a:ext cx="7724783" cy="6630061"/>
            <a:chOff x="0" y="0"/>
            <a:chExt cx="2818022" cy="24186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18022" cy="2418664"/>
            </a:xfrm>
            <a:custGeom>
              <a:avLst/>
              <a:gdLst/>
              <a:ahLst/>
              <a:cxnLst/>
              <a:rect r="r" b="b" t="t" l="l"/>
              <a:pathLst>
                <a:path h="2418664" w="2818022">
                  <a:moveTo>
                    <a:pt x="0" y="0"/>
                  </a:moveTo>
                  <a:lnTo>
                    <a:pt x="2818022" y="0"/>
                  </a:lnTo>
                  <a:lnTo>
                    <a:pt x="2818022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3343782" y="915139"/>
            <a:ext cx="11600436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개설 과목 관리-PL/SQL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993447" y="6230236"/>
            <a:ext cx="6318963" cy="3134574"/>
          </a:xfrm>
          <a:custGeom>
            <a:avLst/>
            <a:gdLst/>
            <a:ahLst/>
            <a:cxnLst/>
            <a:rect r="r" b="b" t="t" l="l"/>
            <a:pathLst>
              <a:path h="3134574" w="6318963">
                <a:moveTo>
                  <a:pt x="0" y="0"/>
                </a:moveTo>
                <a:lnTo>
                  <a:pt x="6318964" y="0"/>
                </a:lnTo>
                <a:lnTo>
                  <a:pt x="6318964" y="3134574"/>
                </a:lnTo>
                <a:lnTo>
                  <a:pt x="0" y="31345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397" r="-1470" b="-2991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278358">
            <a:off x="13186236" y="8430575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926069" y="2915205"/>
            <a:ext cx="8358265" cy="6630061"/>
            <a:chOff x="0" y="0"/>
            <a:chExt cx="3049118" cy="241866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049118" cy="2418664"/>
            </a:xfrm>
            <a:custGeom>
              <a:avLst/>
              <a:gdLst/>
              <a:ahLst/>
              <a:cxnLst/>
              <a:rect r="r" b="b" t="t" l="l"/>
              <a:pathLst>
                <a:path h="2418664" w="3049118">
                  <a:moveTo>
                    <a:pt x="0" y="0"/>
                  </a:moveTo>
                  <a:lnTo>
                    <a:pt x="3049118" y="0"/>
                  </a:lnTo>
                  <a:lnTo>
                    <a:pt x="3049118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299430" y="3438489"/>
            <a:ext cx="7611543" cy="5926321"/>
          </a:xfrm>
          <a:custGeom>
            <a:avLst/>
            <a:gdLst/>
            <a:ahLst/>
            <a:cxnLst/>
            <a:rect r="r" b="b" t="t" l="l"/>
            <a:pathLst>
              <a:path h="5926321" w="7611543">
                <a:moveTo>
                  <a:pt x="0" y="0"/>
                </a:moveTo>
                <a:lnTo>
                  <a:pt x="7611543" y="0"/>
                </a:lnTo>
                <a:lnTo>
                  <a:pt x="7611543" y="5926321"/>
                </a:lnTo>
                <a:lnTo>
                  <a:pt x="0" y="59263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959" t="-1307" r="-3650" b="-24617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993447" y="4200079"/>
            <a:ext cx="3183075" cy="1051703"/>
          </a:xfrm>
          <a:custGeom>
            <a:avLst/>
            <a:gdLst/>
            <a:ahLst/>
            <a:cxnLst/>
            <a:rect r="r" b="b" t="t" l="l"/>
            <a:pathLst>
              <a:path h="1051703" w="3183075">
                <a:moveTo>
                  <a:pt x="0" y="0"/>
                </a:moveTo>
                <a:lnTo>
                  <a:pt x="3183075" y="0"/>
                </a:lnTo>
                <a:lnTo>
                  <a:pt x="3183075" y="1051703"/>
                </a:lnTo>
                <a:lnTo>
                  <a:pt x="0" y="10517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7847" t="-615299" r="-160219" b="-30691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9908900" y="3041950"/>
            <a:ext cx="7332810" cy="57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3EA8"/>
                </a:solidFill>
                <a:latin typeface="Arita Dotum Bold"/>
              </a:rPr>
              <a:t>procTeacherWhoCan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754098" y="3686599"/>
            <a:ext cx="7332810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Arita Dotum Medium"/>
              </a:rPr>
              <a:t>해당 과목을 강의할 수 있는 교사 목록을 조회하는 프로시저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3039486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B-5 강의 가능 교사 조회 프로시저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754098" y="5747082"/>
            <a:ext cx="7505202" cy="362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Arita Dotum Medium"/>
              </a:rPr>
              <a:t>출력 결과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9294" y="657204"/>
            <a:ext cx="15795020" cy="1907038"/>
            <a:chOff x="0" y="0"/>
            <a:chExt cx="5762066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62066" cy="695693"/>
            </a:xfrm>
            <a:custGeom>
              <a:avLst/>
              <a:gdLst/>
              <a:ahLst/>
              <a:cxnLst/>
              <a:rect r="r" b="b" t="t" l="l"/>
              <a:pathLst>
                <a:path h="695693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9294" y="2903804"/>
            <a:ext cx="15795020" cy="1269294"/>
            <a:chOff x="0" y="0"/>
            <a:chExt cx="5762066" cy="4630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62066" cy="463042"/>
            </a:xfrm>
            <a:custGeom>
              <a:avLst/>
              <a:gdLst/>
              <a:ahLst/>
              <a:cxnLst/>
              <a:rect r="r" b="b" t="t" l="l"/>
              <a:pathLst>
                <a:path h="463042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463042"/>
                  </a:lnTo>
                  <a:lnTo>
                    <a:pt x="0" y="4630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19294" y="4537842"/>
            <a:ext cx="15795020" cy="5141985"/>
            <a:chOff x="0" y="0"/>
            <a:chExt cx="5762066" cy="18758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62066" cy="1875810"/>
            </a:xfrm>
            <a:custGeom>
              <a:avLst/>
              <a:gdLst/>
              <a:ahLst/>
              <a:cxnLst/>
              <a:rect r="r" b="b" t="t" l="l"/>
              <a:pathLst>
                <a:path h="1875810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1875810"/>
                  </a:lnTo>
                  <a:lnTo>
                    <a:pt x="0" y="187581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3149740" y="2989273"/>
            <a:ext cx="11722638" cy="1098354"/>
          </a:xfrm>
          <a:custGeom>
            <a:avLst/>
            <a:gdLst/>
            <a:ahLst/>
            <a:cxnLst/>
            <a:rect r="r" b="b" t="t" l="l"/>
            <a:pathLst>
              <a:path h="1098354" w="11722638">
                <a:moveTo>
                  <a:pt x="0" y="0"/>
                </a:moveTo>
                <a:lnTo>
                  <a:pt x="11722639" y="0"/>
                </a:lnTo>
                <a:lnTo>
                  <a:pt x="11722639" y="1098354"/>
                </a:lnTo>
                <a:lnTo>
                  <a:pt x="0" y="10983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95221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657464" y="5143500"/>
            <a:ext cx="5195970" cy="1226319"/>
          </a:xfrm>
          <a:custGeom>
            <a:avLst/>
            <a:gdLst/>
            <a:ahLst/>
            <a:cxnLst/>
            <a:rect r="r" b="b" t="t" l="l"/>
            <a:pathLst>
              <a:path h="1226319" w="5195970">
                <a:moveTo>
                  <a:pt x="0" y="0"/>
                </a:moveTo>
                <a:lnTo>
                  <a:pt x="5195970" y="0"/>
                </a:lnTo>
                <a:lnTo>
                  <a:pt x="5195970" y="1226319"/>
                </a:lnTo>
                <a:lnTo>
                  <a:pt x="0" y="12263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603" t="-292514" r="-98325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90744" y="5143500"/>
            <a:ext cx="9736978" cy="3227678"/>
          </a:xfrm>
          <a:custGeom>
            <a:avLst/>
            <a:gdLst/>
            <a:ahLst/>
            <a:cxnLst/>
            <a:rect r="r" b="b" t="t" l="l"/>
            <a:pathLst>
              <a:path h="3227678" w="9736978">
                <a:moveTo>
                  <a:pt x="0" y="0"/>
                </a:moveTo>
                <a:lnTo>
                  <a:pt x="9736977" y="0"/>
                </a:lnTo>
                <a:lnTo>
                  <a:pt x="9736977" y="3227678"/>
                </a:lnTo>
                <a:lnTo>
                  <a:pt x="0" y="32276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45698" y="4629692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B-4 관리자의 개설 과정 관리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02468" y="915398"/>
            <a:ext cx="12783186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개설 과정 관리-ANSI SQL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9294" y="657204"/>
            <a:ext cx="15795020" cy="1907038"/>
            <a:chOff x="0" y="0"/>
            <a:chExt cx="5762066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62066" cy="695693"/>
            </a:xfrm>
            <a:custGeom>
              <a:avLst/>
              <a:gdLst/>
              <a:ahLst/>
              <a:cxnLst/>
              <a:rect r="r" b="b" t="t" l="l"/>
              <a:pathLst>
                <a:path h="695693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9294" y="7584667"/>
            <a:ext cx="15795020" cy="2331195"/>
            <a:chOff x="0" y="0"/>
            <a:chExt cx="5762066" cy="8504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62066" cy="850426"/>
            </a:xfrm>
            <a:custGeom>
              <a:avLst/>
              <a:gdLst/>
              <a:ahLst/>
              <a:cxnLst/>
              <a:rect r="r" b="b" t="t" l="l"/>
              <a:pathLst>
                <a:path h="850426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850426"/>
                  </a:lnTo>
                  <a:lnTo>
                    <a:pt x="0" y="85042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19294" y="2915205"/>
            <a:ext cx="15795020" cy="2248789"/>
            <a:chOff x="0" y="0"/>
            <a:chExt cx="5762066" cy="8203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62066" cy="820364"/>
            </a:xfrm>
            <a:custGeom>
              <a:avLst/>
              <a:gdLst/>
              <a:ahLst/>
              <a:cxnLst/>
              <a:rect r="r" b="b" t="t" l="l"/>
              <a:pathLst>
                <a:path h="820364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820364"/>
                  </a:lnTo>
                  <a:lnTo>
                    <a:pt x="0" y="8203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345698" y="3039486"/>
            <a:ext cx="4696158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B-4 관리자의 전체 개설 과정 조회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36292" y="3483863"/>
            <a:ext cx="2810446" cy="1536552"/>
          </a:xfrm>
          <a:custGeom>
            <a:avLst/>
            <a:gdLst/>
            <a:ahLst/>
            <a:cxnLst/>
            <a:rect r="r" b="b" t="t" l="l"/>
            <a:pathLst>
              <a:path h="1536552" w="2810446">
                <a:moveTo>
                  <a:pt x="0" y="0"/>
                </a:moveTo>
                <a:lnTo>
                  <a:pt x="2810446" y="0"/>
                </a:lnTo>
                <a:lnTo>
                  <a:pt x="2810446" y="1536552"/>
                </a:lnTo>
                <a:lnTo>
                  <a:pt x="0" y="15365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52" t="-37864" r="-72588" b="-256939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19294" y="5943936"/>
            <a:ext cx="7665361" cy="362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B-4 관련 과목 정보 출력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219294" y="5430694"/>
            <a:ext cx="15795020" cy="1944423"/>
            <a:chOff x="0" y="0"/>
            <a:chExt cx="5762066" cy="70933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62066" cy="709331"/>
            </a:xfrm>
            <a:custGeom>
              <a:avLst/>
              <a:gdLst/>
              <a:ahLst/>
              <a:cxnLst/>
              <a:rect r="r" b="b" t="t" l="l"/>
              <a:pathLst>
                <a:path h="709331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709331"/>
                  </a:lnTo>
                  <a:lnTo>
                    <a:pt x="0" y="70933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536292" y="8071897"/>
            <a:ext cx="3988768" cy="1756353"/>
          </a:xfrm>
          <a:custGeom>
            <a:avLst/>
            <a:gdLst/>
            <a:ahLst/>
            <a:cxnLst/>
            <a:rect r="r" b="b" t="t" l="l"/>
            <a:pathLst>
              <a:path h="1756353" w="3988768">
                <a:moveTo>
                  <a:pt x="0" y="0"/>
                </a:moveTo>
                <a:lnTo>
                  <a:pt x="3988768" y="0"/>
                </a:lnTo>
                <a:lnTo>
                  <a:pt x="3988768" y="1756353"/>
                </a:lnTo>
                <a:lnTo>
                  <a:pt x="0" y="17563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57" t="-185275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36292" y="6030366"/>
            <a:ext cx="2894340" cy="1241224"/>
          </a:xfrm>
          <a:custGeom>
            <a:avLst/>
            <a:gdLst/>
            <a:ahLst/>
            <a:cxnLst/>
            <a:rect r="r" b="b" t="t" l="l"/>
            <a:pathLst>
              <a:path h="1241224" w="2894340">
                <a:moveTo>
                  <a:pt x="0" y="0"/>
                </a:moveTo>
                <a:lnTo>
                  <a:pt x="2894340" y="0"/>
                </a:lnTo>
                <a:lnTo>
                  <a:pt x="2894340" y="1241224"/>
                </a:lnTo>
                <a:lnTo>
                  <a:pt x="0" y="12412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91" t="-200712" r="-67396" b="-188028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45698" y="5582188"/>
            <a:ext cx="4696158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B-4 관리자의 관련 과목 정보 조회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45698" y="7623719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B-4 관리자의 교육생 정보 조회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2755569" y="5633620"/>
            <a:ext cx="4000175" cy="1596820"/>
          </a:xfrm>
          <a:custGeom>
            <a:avLst/>
            <a:gdLst/>
            <a:ahLst/>
            <a:cxnLst/>
            <a:rect r="r" b="b" t="t" l="l"/>
            <a:pathLst>
              <a:path h="1596820" w="4000175">
                <a:moveTo>
                  <a:pt x="0" y="0"/>
                </a:moveTo>
                <a:lnTo>
                  <a:pt x="4000175" y="0"/>
                </a:lnTo>
                <a:lnTo>
                  <a:pt x="4000175" y="1596820"/>
                </a:lnTo>
                <a:lnTo>
                  <a:pt x="0" y="15968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77525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617325" y="3330739"/>
            <a:ext cx="10138418" cy="1417722"/>
          </a:xfrm>
          <a:custGeom>
            <a:avLst/>
            <a:gdLst/>
            <a:ahLst/>
            <a:cxnLst/>
            <a:rect r="r" b="b" t="t" l="l"/>
            <a:pathLst>
              <a:path h="1417722" w="10138418">
                <a:moveTo>
                  <a:pt x="0" y="0"/>
                </a:moveTo>
                <a:lnTo>
                  <a:pt x="10138419" y="0"/>
                </a:lnTo>
                <a:lnTo>
                  <a:pt x="10138419" y="1417722"/>
                </a:lnTo>
                <a:lnTo>
                  <a:pt x="0" y="14177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74264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567905" y="7776265"/>
            <a:ext cx="2187839" cy="1947999"/>
          </a:xfrm>
          <a:custGeom>
            <a:avLst/>
            <a:gdLst/>
            <a:ahLst/>
            <a:cxnLst/>
            <a:rect r="r" b="b" t="t" l="l"/>
            <a:pathLst>
              <a:path h="1947999" w="2187839">
                <a:moveTo>
                  <a:pt x="0" y="0"/>
                </a:moveTo>
                <a:lnTo>
                  <a:pt x="2187839" y="0"/>
                </a:lnTo>
                <a:lnTo>
                  <a:pt x="2187839" y="1947999"/>
                </a:lnTo>
                <a:lnTo>
                  <a:pt x="0" y="19479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" t="0" r="-8" b="-17775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302468" y="915398"/>
            <a:ext cx="12783186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개설 과정 관리-ANSI SQL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45245" cy="1906519"/>
            <a:chOff x="0" y="0"/>
            <a:chExt cx="5999270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270" cy="695503"/>
            </a:xfrm>
            <a:custGeom>
              <a:avLst/>
              <a:gdLst/>
              <a:ahLst/>
              <a:cxnLst/>
              <a:rect r="r" b="b" t="t" l="l"/>
              <a:pathLst>
                <a:path h="695503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484116" y="915172"/>
            <a:ext cx="11600436" cy="138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개설 과정 관리-PL/SQL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039486"/>
            <a:ext cx="7665361" cy="362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</a:rPr>
              <a:t>B-5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625957" y="2915205"/>
            <a:ext cx="7724783" cy="6630061"/>
            <a:chOff x="0" y="0"/>
            <a:chExt cx="2818022" cy="241866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18022" cy="2418664"/>
            </a:xfrm>
            <a:custGeom>
              <a:avLst/>
              <a:gdLst/>
              <a:ahLst/>
              <a:cxnLst/>
              <a:rect r="r" b="b" t="t" l="l"/>
              <a:pathLst>
                <a:path h="2418664" w="2818022">
                  <a:moveTo>
                    <a:pt x="0" y="0"/>
                  </a:moveTo>
                  <a:lnTo>
                    <a:pt x="2818022" y="0"/>
                  </a:lnTo>
                  <a:lnTo>
                    <a:pt x="2818022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-278358">
            <a:off x="13186236" y="8430575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926069" y="2915205"/>
            <a:ext cx="8358265" cy="6630061"/>
            <a:chOff x="0" y="0"/>
            <a:chExt cx="3049118" cy="241866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049118" cy="2418664"/>
            </a:xfrm>
            <a:custGeom>
              <a:avLst/>
              <a:gdLst/>
              <a:ahLst/>
              <a:cxnLst/>
              <a:rect r="r" b="b" t="t" l="l"/>
              <a:pathLst>
                <a:path h="2418664" w="3049118">
                  <a:moveTo>
                    <a:pt x="0" y="0"/>
                  </a:moveTo>
                  <a:lnTo>
                    <a:pt x="3049118" y="0"/>
                  </a:lnTo>
                  <a:lnTo>
                    <a:pt x="3049118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9908900" y="3020436"/>
            <a:ext cx="7332810" cy="57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3EA8"/>
                </a:solidFill>
                <a:latin typeface="Arita Dotum Bold"/>
              </a:rPr>
              <a:t>procUpdateCurriCompletionDate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735748" y="3665085"/>
            <a:ext cx="7332810" cy="724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Arita Dotum Medium"/>
              </a:rPr>
              <a:t>현재 날짜를 기준으로 과정 종료시 교육생의 수료일을 자동으로 업데이트하는 프로시저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160968" y="3582882"/>
            <a:ext cx="5161402" cy="5962384"/>
          </a:xfrm>
          <a:custGeom>
            <a:avLst/>
            <a:gdLst/>
            <a:ahLst/>
            <a:cxnLst/>
            <a:rect r="r" b="b" t="t" l="l"/>
            <a:pathLst>
              <a:path h="5962384" w="5161402">
                <a:moveTo>
                  <a:pt x="0" y="0"/>
                </a:moveTo>
                <a:lnTo>
                  <a:pt x="5161402" y="0"/>
                </a:lnTo>
                <a:lnTo>
                  <a:pt x="5161402" y="5962384"/>
                </a:lnTo>
                <a:lnTo>
                  <a:pt x="0" y="59623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306" r="0" b="-18714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969854" y="4634577"/>
            <a:ext cx="3607668" cy="1017845"/>
          </a:xfrm>
          <a:custGeom>
            <a:avLst/>
            <a:gdLst/>
            <a:ahLst/>
            <a:cxnLst/>
            <a:rect r="r" b="b" t="t" l="l"/>
            <a:pathLst>
              <a:path h="1017845" w="3607668">
                <a:moveTo>
                  <a:pt x="0" y="0"/>
                </a:moveTo>
                <a:lnTo>
                  <a:pt x="3607668" y="0"/>
                </a:lnTo>
                <a:lnTo>
                  <a:pt x="3607668" y="1017846"/>
                </a:lnTo>
                <a:lnTo>
                  <a:pt x="0" y="10178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817154" r="-86633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28700" y="3161394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B-4 교육생의 수료일 업데이트 프로시저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0811284" y="5349586"/>
            <a:ext cx="7048307" cy="3554804"/>
            <a:chOff x="0" y="0"/>
            <a:chExt cx="1201576" cy="60601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01576" cy="606013"/>
            </a:xfrm>
            <a:custGeom>
              <a:avLst/>
              <a:gdLst/>
              <a:ahLst/>
              <a:cxnLst/>
              <a:rect r="r" b="b" t="t" l="l"/>
              <a:pathLst>
                <a:path h="606013" w="1201576">
                  <a:moveTo>
                    <a:pt x="600788" y="0"/>
                  </a:moveTo>
                  <a:cubicBezTo>
                    <a:pt x="268982" y="0"/>
                    <a:pt x="0" y="135661"/>
                    <a:pt x="0" y="303007"/>
                  </a:cubicBezTo>
                  <a:cubicBezTo>
                    <a:pt x="0" y="470353"/>
                    <a:pt x="268982" y="606013"/>
                    <a:pt x="600788" y="606013"/>
                  </a:cubicBezTo>
                  <a:cubicBezTo>
                    <a:pt x="932594" y="606013"/>
                    <a:pt x="1201576" y="470353"/>
                    <a:pt x="1201576" y="303007"/>
                  </a:cubicBezTo>
                  <a:cubicBezTo>
                    <a:pt x="1201576" y="135661"/>
                    <a:pt x="932594" y="0"/>
                    <a:pt x="600788" y="0"/>
                  </a:cubicBezTo>
                  <a:close/>
                </a:path>
              </a:pathLst>
            </a:custGeom>
            <a:solidFill>
              <a:srgbClr val="7390BA"/>
            </a:solidFill>
            <a:ln cap="sq">
              <a:noFill/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112648" y="28239"/>
              <a:ext cx="976281" cy="520961"/>
            </a:xfrm>
            <a:prstGeom prst="rect">
              <a:avLst/>
            </a:prstGeom>
          </p:spPr>
          <p:txBody>
            <a:bodyPr anchor="ctr" rtlCol="false" tIns="190500" lIns="190500" bIns="190500" rIns="190500"/>
            <a:lstStyle/>
            <a:p>
              <a:pPr algn="ctr">
                <a:lnSpc>
                  <a:spcPts val="2488"/>
                </a:lnSpc>
              </a:pPr>
              <a:r>
                <a:rPr lang="en-US" sz="1899">
                  <a:solidFill>
                    <a:srgbClr val="FFFFFF"/>
                  </a:solidFill>
                  <a:latin typeface="Arita Dotum Medium"/>
                  <a:ea typeface="Arita Dotum Medium"/>
                </a:rPr>
                <a:t>'특정 개설 과정을 수료한 경우 등록된 교육생 </a:t>
              </a:r>
            </a:p>
            <a:p>
              <a:pPr algn="ctr">
                <a:lnSpc>
                  <a:spcPts val="2488"/>
                </a:lnSpc>
              </a:pPr>
              <a:r>
                <a:rPr lang="en-US" sz="1899">
                  <a:solidFill>
                    <a:srgbClr val="FFFFFF"/>
                  </a:solidFill>
                  <a:latin typeface="Arita Dotum Medium"/>
                  <a:ea typeface="Arita Dotum Medium"/>
                </a:rPr>
                <a:t>전체에 대해서 수료날짜를 지정할 수 있어야 한다. </a:t>
              </a:r>
            </a:p>
            <a:p>
              <a:pPr algn="ctr">
                <a:lnSpc>
                  <a:spcPts val="2488"/>
                </a:lnSpc>
              </a:pPr>
              <a:r>
                <a:rPr lang="en-US" sz="1899">
                  <a:solidFill>
                    <a:srgbClr val="FFFFFF"/>
                  </a:solidFill>
                  <a:latin typeface="Arita Dotum Medium"/>
                  <a:ea typeface="Arita Dotum Medium"/>
                </a:rPr>
                <a:t>단, 중도 탈락자는 제외한다.'</a:t>
              </a:r>
            </a:p>
            <a:p>
              <a:pPr algn="ctr">
                <a:lnSpc>
                  <a:spcPts val="2488"/>
                </a:lnSpc>
              </a:pPr>
              <a:r>
                <a:rPr lang="en-US" sz="1899">
                  <a:solidFill>
                    <a:srgbClr val="FFFFFF"/>
                  </a:solidFill>
                  <a:latin typeface="Arita Dotum Medium"/>
                </a:rPr>
                <a:t> </a:t>
              </a:r>
            </a:p>
            <a:p>
              <a:pPr algn="ctr">
                <a:lnSpc>
                  <a:spcPts val="2488"/>
                </a:lnSpc>
              </a:pPr>
              <a:r>
                <a:rPr lang="en-US" sz="1899">
                  <a:solidFill>
                    <a:srgbClr val="FFFFFF"/>
                  </a:solidFill>
                  <a:latin typeface="Arita Dotum Medium"/>
                  <a:ea typeface="Arita Dotum Medium"/>
                </a:rPr>
                <a:t>-&gt; 요구사항 반영 + 자동화</a:t>
              </a:r>
            </a:p>
            <a:p>
              <a:pPr algn="ctr">
                <a:lnSpc>
                  <a:spcPts val="2488"/>
                </a:lnSpc>
              </a:pPr>
            </a:p>
            <a:p>
              <a:pPr algn="ctr">
                <a:lnSpc>
                  <a:spcPts val="2488"/>
                </a:lnSpc>
              </a:pPr>
              <a:r>
                <a:rPr lang="en-US" sz="1899">
                  <a:solidFill>
                    <a:srgbClr val="FFFFFF"/>
                  </a:solidFill>
                  <a:latin typeface="Arita Dotum Medium"/>
                  <a:ea typeface="Arita Dotum Medium"/>
                </a:rPr>
                <a:t>-&gt; 트리거를 계속 작동시키기엔 과정 종료 텀이 길다.</a:t>
              </a:r>
            </a:p>
            <a:p>
              <a:pPr algn="ctr" marL="0" indent="0" lvl="0">
                <a:lnSpc>
                  <a:spcPts val="2488"/>
                </a:lnSpc>
              </a:pPr>
              <a:r>
                <a:rPr lang="en-US" sz="1899">
                  <a:solidFill>
                    <a:srgbClr val="FFFFFF"/>
                  </a:solidFill>
                  <a:latin typeface="Arita Dotum Medium"/>
                  <a:ea typeface="Arita Dotum Medium"/>
                </a:rPr>
                <a:t>프로시저로 필요할 때만 사용!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45245" cy="1906519"/>
            <a:chOff x="0" y="0"/>
            <a:chExt cx="5999270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270" cy="695503"/>
            </a:xfrm>
            <a:custGeom>
              <a:avLst/>
              <a:gdLst/>
              <a:ahLst/>
              <a:cxnLst/>
              <a:rect r="r" b="b" t="t" l="l"/>
              <a:pathLst>
                <a:path h="695503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484116" y="915172"/>
            <a:ext cx="11600436" cy="138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개설 과정 관리-PL/SQL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039486"/>
            <a:ext cx="7665361" cy="362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</a:rPr>
              <a:t>B-5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625957" y="2915205"/>
            <a:ext cx="7724783" cy="6630061"/>
            <a:chOff x="0" y="0"/>
            <a:chExt cx="2818022" cy="241866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18022" cy="2418664"/>
            </a:xfrm>
            <a:custGeom>
              <a:avLst/>
              <a:gdLst/>
              <a:ahLst/>
              <a:cxnLst/>
              <a:rect r="r" b="b" t="t" l="l"/>
              <a:pathLst>
                <a:path h="2418664" w="2818022">
                  <a:moveTo>
                    <a:pt x="0" y="0"/>
                  </a:moveTo>
                  <a:lnTo>
                    <a:pt x="2818022" y="0"/>
                  </a:lnTo>
                  <a:lnTo>
                    <a:pt x="2818022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-278358">
            <a:off x="13186236" y="8430575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926069" y="2915205"/>
            <a:ext cx="8358265" cy="6630061"/>
            <a:chOff x="0" y="0"/>
            <a:chExt cx="3049118" cy="241866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049118" cy="2418664"/>
            </a:xfrm>
            <a:custGeom>
              <a:avLst/>
              <a:gdLst/>
              <a:ahLst/>
              <a:cxnLst/>
              <a:rect r="r" b="b" t="t" l="l"/>
              <a:pathLst>
                <a:path h="2418664" w="3049118">
                  <a:moveTo>
                    <a:pt x="0" y="0"/>
                  </a:moveTo>
                  <a:lnTo>
                    <a:pt x="3049118" y="0"/>
                  </a:lnTo>
                  <a:lnTo>
                    <a:pt x="3049118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086818" y="3684584"/>
            <a:ext cx="8178716" cy="5668964"/>
          </a:xfrm>
          <a:custGeom>
            <a:avLst/>
            <a:gdLst/>
            <a:ahLst/>
            <a:cxnLst/>
            <a:rect r="r" b="b" t="t" l="l"/>
            <a:pathLst>
              <a:path h="5668964" w="8178716">
                <a:moveTo>
                  <a:pt x="0" y="0"/>
                </a:moveTo>
                <a:lnTo>
                  <a:pt x="8178716" y="0"/>
                </a:lnTo>
                <a:lnTo>
                  <a:pt x="8178716" y="5668964"/>
                </a:lnTo>
                <a:lnTo>
                  <a:pt x="0" y="56689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41" t="-3589" r="0" b="-19566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908900" y="4584904"/>
            <a:ext cx="3212297" cy="1117193"/>
          </a:xfrm>
          <a:custGeom>
            <a:avLst/>
            <a:gdLst/>
            <a:ahLst/>
            <a:cxnLst/>
            <a:rect r="r" b="b" t="t" l="l"/>
            <a:pathLst>
              <a:path h="1117193" w="3212297">
                <a:moveTo>
                  <a:pt x="0" y="0"/>
                </a:moveTo>
                <a:lnTo>
                  <a:pt x="3212297" y="0"/>
                </a:lnTo>
                <a:lnTo>
                  <a:pt x="3212297" y="1117192"/>
                </a:lnTo>
                <a:lnTo>
                  <a:pt x="0" y="11171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589" t="-744950" r="-244588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9908900" y="3020436"/>
            <a:ext cx="7332810" cy="57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3EA8"/>
                </a:solidFill>
                <a:latin typeface="Arita Dotum Bold"/>
              </a:rPr>
              <a:t>procUpdateCurriProgress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735748" y="3665085"/>
            <a:ext cx="7332810" cy="724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Arita Dotum Medium"/>
              </a:rPr>
              <a:t>현재 날짜를 기준으로 강의 진행여부 자동으로 변경하는 프로시저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3161394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B-4 강의 진행 여부 업데이트 프로시저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2880763" y="5172414"/>
            <a:ext cx="4978828" cy="2488262"/>
            <a:chOff x="0" y="0"/>
            <a:chExt cx="1262546" cy="63098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62546" cy="630981"/>
            </a:xfrm>
            <a:custGeom>
              <a:avLst/>
              <a:gdLst/>
              <a:ahLst/>
              <a:cxnLst/>
              <a:rect r="r" b="b" t="t" l="l"/>
              <a:pathLst>
                <a:path h="630981" w="1262546">
                  <a:moveTo>
                    <a:pt x="631273" y="0"/>
                  </a:moveTo>
                  <a:cubicBezTo>
                    <a:pt x="282631" y="0"/>
                    <a:pt x="0" y="141250"/>
                    <a:pt x="0" y="315491"/>
                  </a:cubicBezTo>
                  <a:cubicBezTo>
                    <a:pt x="0" y="489731"/>
                    <a:pt x="282631" y="630981"/>
                    <a:pt x="631273" y="630981"/>
                  </a:cubicBezTo>
                  <a:cubicBezTo>
                    <a:pt x="979916" y="630981"/>
                    <a:pt x="1262546" y="489731"/>
                    <a:pt x="1262546" y="315491"/>
                  </a:cubicBezTo>
                  <a:cubicBezTo>
                    <a:pt x="1262546" y="141250"/>
                    <a:pt x="979916" y="0"/>
                    <a:pt x="631273" y="0"/>
                  </a:cubicBezTo>
                  <a:close/>
                </a:path>
              </a:pathLst>
            </a:custGeom>
            <a:solidFill>
              <a:srgbClr val="7390BA"/>
            </a:solidFill>
            <a:ln cap="sq">
              <a:noFill/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118364" y="21054"/>
              <a:ext cx="1025819" cy="550772"/>
            </a:xfrm>
            <a:prstGeom prst="rect">
              <a:avLst/>
            </a:prstGeom>
          </p:spPr>
          <p:txBody>
            <a:bodyPr anchor="ctr" rtlCol="false" tIns="190500" lIns="190500" bIns="190500" rIns="1905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ea typeface="Arita Dotum Medium"/>
                </a:rPr>
                <a:t>요구사항 이외로 개설 과정 관리를 </a:t>
              </a:r>
            </a:p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ea typeface="Arita Dotum Medium"/>
                </a:rPr>
                <a:t>위한 기능을 고려</a:t>
              </a:r>
            </a:p>
            <a:p>
              <a:pPr algn="ctr">
                <a:lnSpc>
                  <a:spcPts val="2799"/>
                </a:lnSpc>
              </a:pPr>
            </a:p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Arita Dotum Medium"/>
                </a:rPr>
                <a:t>-&gt; </a:t>
              </a:r>
              <a:r>
                <a:rPr lang="en-US" sz="1999">
                  <a:solidFill>
                    <a:srgbClr val="FFFFFF"/>
                  </a:solidFill>
                  <a:ea typeface="Arita Dotum"/>
                </a:rPr>
                <a:t>사용자 편의를 위한 </a:t>
              </a:r>
            </a:p>
            <a:p>
              <a:pPr algn="ctr" marL="0" indent="0" lvl="0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FFFFFF"/>
                  </a:solidFill>
                  <a:ea typeface="Arita Dotum"/>
                </a:rPr>
                <a:t>자동화 프로시저 추가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45245" cy="1906519"/>
            <a:chOff x="0" y="0"/>
            <a:chExt cx="5999270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270" cy="695503"/>
            </a:xfrm>
            <a:custGeom>
              <a:avLst/>
              <a:gdLst/>
              <a:ahLst/>
              <a:cxnLst/>
              <a:rect r="r" b="b" t="t" l="l"/>
              <a:pathLst>
                <a:path h="695503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484116" y="915172"/>
            <a:ext cx="11600436" cy="138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개설 과정 관리-PL/SQL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039486"/>
            <a:ext cx="7665361" cy="362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</a:rPr>
              <a:t>B-5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625957" y="2915205"/>
            <a:ext cx="7724783" cy="6630061"/>
            <a:chOff x="0" y="0"/>
            <a:chExt cx="2818022" cy="241866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18022" cy="2418664"/>
            </a:xfrm>
            <a:custGeom>
              <a:avLst/>
              <a:gdLst/>
              <a:ahLst/>
              <a:cxnLst/>
              <a:rect r="r" b="b" t="t" l="l"/>
              <a:pathLst>
                <a:path h="2418664" w="2818022">
                  <a:moveTo>
                    <a:pt x="0" y="0"/>
                  </a:moveTo>
                  <a:lnTo>
                    <a:pt x="2818022" y="0"/>
                  </a:lnTo>
                  <a:lnTo>
                    <a:pt x="2818022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-278358">
            <a:off x="13186236" y="8430575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926069" y="2915205"/>
            <a:ext cx="8358265" cy="6630061"/>
            <a:chOff x="0" y="0"/>
            <a:chExt cx="3049118" cy="241866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049118" cy="2418664"/>
            </a:xfrm>
            <a:custGeom>
              <a:avLst/>
              <a:gdLst/>
              <a:ahLst/>
              <a:cxnLst/>
              <a:rect r="r" b="b" t="t" l="l"/>
              <a:pathLst>
                <a:path h="2418664" w="3049118">
                  <a:moveTo>
                    <a:pt x="0" y="0"/>
                  </a:moveTo>
                  <a:lnTo>
                    <a:pt x="3049118" y="0"/>
                  </a:lnTo>
                  <a:lnTo>
                    <a:pt x="3049118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9908900" y="3020436"/>
            <a:ext cx="7332810" cy="57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3EA8"/>
                </a:solidFill>
                <a:latin typeface="Arita Dotum Bold"/>
              </a:rPr>
              <a:t>trgCheckPeriodSum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735748" y="3665085"/>
            <a:ext cx="7332810" cy="724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Arita Dotum Medium"/>
              </a:rPr>
              <a:t>과목을 교육과정에 배정할 때 모든 과목의 전체 기간 합이 해당 교육과정의 기간을 초과하는 걸 방지하는 트리거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181100" y="3651578"/>
            <a:ext cx="7764202" cy="5893688"/>
          </a:xfrm>
          <a:custGeom>
            <a:avLst/>
            <a:gdLst/>
            <a:ahLst/>
            <a:cxnLst/>
            <a:rect r="r" b="b" t="t" l="l"/>
            <a:pathLst>
              <a:path h="5893688" w="7764202">
                <a:moveTo>
                  <a:pt x="0" y="0"/>
                </a:moveTo>
                <a:lnTo>
                  <a:pt x="7764202" y="0"/>
                </a:lnTo>
                <a:lnTo>
                  <a:pt x="7764202" y="5893688"/>
                </a:lnTo>
                <a:lnTo>
                  <a:pt x="0" y="58936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3161394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B-4 교육과정별 과목 기간 제한 트리거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0605198" y="4894445"/>
            <a:ext cx="7254393" cy="4170680"/>
            <a:chOff x="0" y="0"/>
            <a:chExt cx="1236709" cy="71100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36709" cy="711006"/>
            </a:xfrm>
            <a:custGeom>
              <a:avLst/>
              <a:gdLst/>
              <a:ahLst/>
              <a:cxnLst/>
              <a:rect r="r" b="b" t="t" l="l"/>
              <a:pathLst>
                <a:path h="711006" w="1236709">
                  <a:moveTo>
                    <a:pt x="618355" y="0"/>
                  </a:moveTo>
                  <a:cubicBezTo>
                    <a:pt x="276847" y="0"/>
                    <a:pt x="0" y="159164"/>
                    <a:pt x="0" y="355503"/>
                  </a:cubicBezTo>
                  <a:cubicBezTo>
                    <a:pt x="0" y="551842"/>
                    <a:pt x="276847" y="711006"/>
                    <a:pt x="618355" y="711006"/>
                  </a:cubicBezTo>
                  <a:cubicBezTo>
                    <a:pt x="959863" y="711006"/>
                    <a:pt x="1236709" y="551842"/>
                    <a:pt x="1236709" y="355503"/>
                  </a:cubicBezTo>
                  <a:cubicBezTo>
                    <a:pt x="1236709" y="159164"/>
                    <a:pt x="959863" y="0"/>
                    <a:pt x="618355" y="0"/>
                  </a:cubicBezTo>
                  <a:close/>
                </a:path>
              </a:pathLst>
            </a:custGeom>
            <a:solidFill>
              <a:srgbClr val="7390BA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115942" y="19032"/>
              <a:ext cx="1004826" cy="625318"/>
            </a:xfrm>
            <a:prstGeom prst="rect">
              <a:avLst/>
            </a:prstGeom>
          </p:spPr>
          <p:txBody>
            <a:bodyPr anchor="ctr" rtlCol="false" tIns="190500" lIns="190500" bIns="190500" rIns="1905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ea typeface="Arita Dotum Medium"/>
                </a:rPr>
                <a:t>논리적 구조 분석 </a:t>
              </a:r>
            </a:p>
            <a:p>
              <a:pPr algn="ctr">
                <a:lnSpc>
                  <a:spcPts val="1899"/>
                </a:lnSpc>
              </a:pPr>
              <a:r>
                <a:rPr lang="en-US" sz="1899">
                  <a:solidFill>
                    <a:srgbClr val="FFFFFF"/>
                  </a:solidFill>
                  <a:latin typeface="Arita Dotum Medium"/>
                </a:rPr>
                <a:t>-&gt; </a:t>
              </a:r>
              <a:r>
                <a:rPr lang="en-US" sz="1899">
                  <a:solidFill>
                    <a:srgbClr val="FFFFFF"/>
                  </a:solidFill>
                  <a:latin typeface="Arita Dotum Medium"/>
                  <a:ea typeface="Arita Dotum Medium"/>
                </a:rPr>
                <a:t>‘과정 기간 = 과목 기간 총합’ 체크용 트리거는 어떨까?</a:t>
              </a: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Arita Dotum Medium"/>
                  <a:ea typeface="Arita Dotum Medium"/>
                </a:rPr>
                <a:t>-&gt; 과정에 이미 배정되어있는 과목 기간의 합도 계산에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ea typeface="Arita Dotum Medium"/>
                </a:rPr>
                <a:t>포함하는 것을 고려하지 못해 트리거 오작동 발생</a:t>
              </a: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Arita Dotum Medium"/>
                  <a:ea typeface="Arita Dotum Medium"/>
                </a:rPr>
                <a:t>-&gt; 기간에 대한 변수를 총 3개를 만들어 </a:t>
              </a:r>
              <a:r>
                <a:rPr lang="en-US" sz="1899" u="sng">
                  <a:solidFill>
                    <a:srgbClr val="FFFFFF"/>
                  </a:solidFill>
                  <a:ea typeface="Arita Dotum Medium"/>
                </a:rPr>
                <a:t>과정 기간</a:t>
              </a:r>
              <a:r>
                <a:rPr lang="en-US" sz="1899">
                  <a:solidFill>
                    <a:srgbClr val="FFFFFF"/>
                  </a:solidFill>
                  <a:ea typeface="Arita Dotum Medium"/>
                </a:rPr>
                <a:t>을 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ea typeface="Arita Dotum Medium"/>
                </a:rPr>
                <a:t>기준으로 </a:t>
              </a:r>
              <a:r>
                <a:rPr lang="en-US" sz="1899" u="sng">
                  <a:solidFill>
                    <a:srgbClr val="FFFFFF"/>
                  </a:solidFill>
                  <a:ea typeface="Arita Dotum Medium"/>
                </a:rPr>
                <a:t>배정 과목 기간 합</a:t>
              </a:r>
              <a:r>
                <a:rPr lang="en-US" sz="1899">
                  <a:solidFill>
                    <a:srgbClr val="FFFFFF"/>
                  </a:solidFill>
                  <a:ea typeface="Arita Dotum Medium"/>
                </a:rPr>
                <a:t>과</a:t>
              </a:r>
              <a:r>
                <a:rPr lang="en-US" sz="1899" u="sng">
                  <a:solidFill>
                    <a:srgbClr val="FFFFFF"/>
                  </a:solidFill>
                  <a:latin typeface="Arita Dotum Medium"/>
                  <a:ea typeface="Arita Dotum Medium"/>
                </a:rPr>
                <a:t> 추가할 과목 기간</a:t>
              </a:r>
              <a:r>
                <a:rPr lang="en-US" sz="1899">
                  <a:solidFill>
                    <a:srgbClr val="FFFFFF"/>
                  </a:solidFill>
                  <a:ea typeface="Arita Dotum Medium"/>
                </a:rPr>
                <a:t>의 총합을 </a:t>
              </a:r>
            </a:p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Arita Dotum Medium"/>
                  <a:ea typeface="Arita Dotum Medium"/>
                </a:rPr>
                <a:t>비교 후 insert가 가능하도록 트리거 수정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9294" y="657204"/>
            <a:ext cx="15795020" cy="1907038"/>
            <a:chOff x="0" y="0"/>
            <a:chExt cx="5762066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62066" cy="695693"/>
            </a:xfrm>
            <a:custGeom>
              <a:avLst/>
              <a:gdLst/>
              <a:ahLst/>
              <a:cxnLst/>
              <a:rect r="r" b="b" t="t" l="l"/>
              <a:pathLst>
                <a:path h="695693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9294" y="2915205"/>
            <a:ext cx="15795020" cy="1513343"/>
            <a:chOff x="0" y="0"/>
            <a:chExt cx="5762066" cy="5520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62066" cy="552072"/>
            </a:xfrm>
            <a:custGeom>
              <a:avLst/>
              <a:gdLst/>
              <a:ahLst/>
              <a:cxnLst/>
              <a:rect r="r" b="b" t="t" l="l"/>
              <a:pathLst>
                <a:path h="552072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552072"/>
                  </a:lnTo>
                  <a:lnTo>
                    <a:pt x="0" y="55207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19294" y="4780973"/>
            <a:ext cx="15795020" cy="2277672"/>
            <a:chOff x="0" y="0"/>
            <a:chExt cx="5762066" cy="83090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62066" cy="830901"/>
            </a:xfrm>
            <a:custGeom>
              <a:avLst/>
              <a:gdLst/>
              <a:ahLst/>
              <a:cxnLst/>
              <a:rect r="r" b="b" t="t" l="l"/>
              <a:pathLst>
                <a:path h="830901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830901"/>
                  </a:lnTo>
                  <a:lnTo>
                    <a:pt x="0" y="83090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626662" y="3514425"/>
            <a:ext cx="4687743" cy="799823"/>
          </a:xfrm>
          <a:custGeom>
            <a:avLst/>
            <a:gdLst/>
            <a:ahLst/>
            <a:cxnLst/>
            <a:rect r="r" b="b" t="t" l="l"/>
            <a:pathLst>
              <a:path h="799823" w="4687743">
                <a:moveTo>
                  <a:pt x="0" y="0"/>
                </a:moveTo>
                <a:lnTo>
                  <a:pt x="4687742" y="0"/>
                </a:lnTo>
                <a:lnTo>
                  <a:pt x="4687742" y="799823"/>
                </a:lnTo>
                <a:lnTo>
                  <a:pt x="0" y="7998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4424" r="0" b="-574694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800703" y="924956"/>
            <a:ext cx="12686593" cy="138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교육생 면접-ANSI SQL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5698" y="3047065"/>
            <a:ext cx="4107287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B-10 관리자의 면접 결과 관리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509095" y="5305483"/>
            <a:ext cx="4687743" cy="1618578"/>
          </a:xfrm>
          <a:custGeom>
            <a:avLst/>
            <a:gdLst/>
            <a:ahLst/>
            <a:cxnLst/>
            <a:rect r="r" b="b" t="t" l="l"/>
            <a:pathLst>
              <a:path h="1618578" w="4687743">
                <a:moveTo>
                  <a:pt x="0" y="0"/>
                </a:moveTo>
                <a:lnTo>
                  <a:pt x="4687743" y="0"/>
                </a:lnTo>
                <a:lnTo>
                  <a:pt x="4687743" y="1618578"/>
                </a:lnTo>
                <a:lnTo>
                  <a:pt x="0" y="16185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4187" r="0" b="-141283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45698" y="4838123"/>
            <a:ext cx="4851139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B-10 관리자의 교육 희망자 정보 조회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219294" y="7411070"/>
            <a:ext cx="15795020" cy="2280943"/>
            <a:chOff x="0" y="0"/>
            <a:chExt cx="5762066" cy="83209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762066" cy="832094"/>
            </a:xfrm>
            <a:custGeom>
              <a:avLst/>
              <a:gdLst/>
              <a:ahLst/>
              <a:cxnLst/>
              <a:rect r="r" b="b" t="t" l="l"/>
              <a:pathLst>
                <a:path h="832094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832094"/>
                  </a:lnTo>
                  <a:lnTo>
                    <a:pt x="0" y="83209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4176432" y="7615857"/>
            <a:ext cx="2621729" cy="1871368"/>
          </a:xfrm>
          <a:custGeom>
            <a:avLst/>
            <a:gdLst/>
            <a:ahLst/>
            <a:cxnLst/>
            <a:rect r="r" b="b" t="t" l="l"/>
            <a:pathLst>
              <a:path h="1871368" w="2621729">
                <a:moveTo>
                  <a:pt x="0" y="0"/>
                </a:moveTo>
                <a:lnTo>
                  <a:pt x="2621729" y="0"/>
                </a:lnTo>
                <a:lnTo>
                  <a:pt x="2621729" y="1871369"/>
                </a:lnTo>
                <a:lnTo>
                  <a:pt x="0" y="18713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315322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880628" y="4991523"/>
            <a:ext cx="5898622" cy="1856572"/>
          </a:xfrm>
          <a:custGeom>
            <a:avLst/>
            <a:gdLst/>
            <a:ahLst/>
            <a:cxnLst/>
            <a:rect r="r" b="b" t="t" l="l"/>
            <a:pathLst>
              <a:path h="1856572" w="5898622">
                <a:moveTo>
                  <a:pt x="0" y="0"/>
                </a:moveTo>
                <a:lnTo>
                  <a:pt x="5898622" y="0"/>
                </a:lnTo>
                <a:lnTo>
                  <a:pt x="5898622" y="1856572"/>
                </a:lnTo>
                <a:lnTo>
                  <a:pt x="0" y="18565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318258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09095" y="7859248"/>
            <a:ext cx="4687743" cy="1769423"/>
          </a:xfrm>
          <a:custGeom>
            <a:avLst/>
            <a:gdLst/>
            <a:ahLst/>
            <a:cxnLst/>
            <a:rect r="r" b="b" t="t" l="l"/>
            <a:pathLst>
              <a:path h="1769423" w="4687743">
                <a:moveTo>
                  <a:pt x="0" y="0"/>
                </a:moveTo>
                <a:lnTo>
                  <a:pt x="4687743" y="0"/>
                </a:lnTo>
                <a:lnTo>
                  <a:pt x="4687743" y="1769423"/>
                </a:lnTo>
                <a:lnTo>
                  <a:pt x="0" y="17694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0612" r="0" b="-5406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345698" y="7496795"/>
            <a:ext cx="4851139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B-10 관리자의 합격 결과 조회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80808"/>
            <a:ext cx="16439375" cy="2490623"/>
            <a:chOff x="0" y="0"/>
            <a:chExt cx="5997128" cy="9085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7129" cy="908586"/>
            </a:xfrm>
            <a:custGeom>
              <a:avLst/>
              <a:gdLst/>
              <a:ahLst/>
              <a:cxnLst/>
              <a:rect r="r" b="b" t="t" l="l"/>
              <a:pathLst>
                <a:path h="908586" w="5997129">
                  <a:moveTo>
                    <a:pt x="0" y="0"/>
                  </a:moveTo>
                  <a:lnTo>
                    <a:pt x="5997129" y="0"/>
                  </a:lnTo>
                  <a:lnTo>
                    <a:pt x="5997129" y="908586"/>
                  </a:lnTo>
                  <a:lnTo>
                    <a:pt x="0" y="90858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905495" y="3533382"/>
          <a:ext cx="16439375" cy="6128770"/>
        </p:xfrm>
        <a:graphic>
          <a:graphicData uri="http://schemas.openxmlformats.org/drawingml/2006/table">
            <a:tbl>
              <a:tblPr/>
              <a:tblGrid>
                <a:gridCol w="8252482"/>
                <a:gridCol w="8186893"/>
              </a:tblGrid>
              <a:tr h="12010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ea typeface="Arita Dotum Medium"/>
                        </a:rPr>
                        <a:t>프로젝트 기간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Arita Dotum Medium"/>
                        </a:rPr>
                        <a:t>2024.02.26. ~ 2024.03.08.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327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ea typeface="Arita Dotum Medium"/>
                        </a:rPr>
                        <a:t>개발 환경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316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ea typeface="Arita Dotum Medium"/>
                        </a:rPr>
                        <a:t>개발툴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316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Arita Dotum Medium"/>
                          <a:ea typeface="Arita Dotum Medium"/>
                        </a:rPr>
                        <a:t>사용 DBMS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316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ea typeface="Arita Dotum Medium"/>
                        </a:rPr>
                        <a:t>협업 도구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name="Group 6" id="6"/>
          <p:cNvGrpSpPr/>
          <p:nvPr/>
        </p:nvGrpSpPr>
        <p:grpSpPr>
          <a:xfrm rot="0">
            <a:off x="-2377849" y="5894669"/>
            <a:ext cx="3539104" cy="617207"/>
            <a:chOff x="0" y="0"/>
            <a:chExt cx="1291075" cy="22515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91075" cy="225159"/>
            </a:xfrm>
            <a:custGeom>
              <a:avLst/>
              <a:gdLst/>
              <a:ahLst/>
              <a:cxnLst/>
              <a:rect r="r" b="b" t="t" l="l"/>
              <a:pathLst>
                <a:path h="225159" w="1291075">
                  <a:moveTo>
                    <a:pt x="0" y="0"/>
                  </a:moveTo>
                  <a:lnTo>
                    <a:pt x="1291075" y="0"/>
                  </a:lnTo>
                  <a:lnTo>
                    <a:pt x="1291075" y="225159"/>
                  </a:lnTo>
                  <a:lnTo>
                    <a:pt x="0" y="22515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3318882" y="-411324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8" y="0"/>
                </a:lnTo>
                <a:lnTo>
                  <a:pt x="573798" y="822648"/>
                </a:lnTo>
                <a:lnTo>
                  <a:pt x="0" y="8226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608297" y="158885"/>
            <a:ext cx="3927179" cy="1392364"/>
          </a:xfrm>
          <a:custGeom>
            <a:avLst/>
            <a:gdLst/>
            <a:ahLst/>
            <a:cxnLst/>
            <a:rect r="r" b="b" t="t" l="l"/>
            <a:pathLst>
              <a:path h="1392364" w="3927179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101418" y="7302090"/>
            <a:ext cx="2221468" cy="1046758"/>
          </a:xfrm>
          <a:custGeom>
            <a:avLst/>
            <a:gdLst/>
            <a:ahLst/>
            <a:cxnLst/>
            <a:rect r="r" b="b" t="t" l="l"/>
            <a:pathLst>
              <a:path h="1046758" w="2221468">
                <a:moveTo>
                  <a:pt x="0" y="0"/>
                </a:moveTo>
                <a:lnTo>
                  <a:pt x="2221468" y="0"/>
                </a:lnTo>
                <a:lnTo>
                  <a:pt x="2221468" y="1046758"/>
                </a:lnTo>
                <a:lnTo>
                  <a:pt x="0" y="10467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3304" t="-50336" r="-41819" b="-68881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731566" y="6054331"/>
            <a:ext cx="1046432" cy="1086872"/>
          </a:xfrm>
          <a:custGeom>
            <a:avLst/>
            <a:gdLst/>
            <a:ahLst/>
            <a:cxnLst/>
            <a:rect r="r" b="b" t="t" l="l"/>
            <a:pathLst>
              <a:path h="1086872" w="1046432">
                <a:moveTo>
                  <a:pt x="0" y="0"/>
                </a:moveTo>
                <a:lnTo>
                  <a:pt x="1046432" y="0"/>
                </a:lnTo>
                <a:lnTo>
                  <a:pt x="1046432" y="1086872"/>
                </a:lnTo>
                <a:lnTo>
                  <a:pt x="0" y="10868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4619" t="-36991" r="-67882" b="-96487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457426" y="6080374"/>
            <a:ext cx="1658166" cy="958797"/>
          </a:xfrm>
          <a:custGeom>
            <a:avLst/>
            <a:gdLst/>
            <a:ahLst/>
            <a:cxnLst/>
            <a:rect r="r" b="b" t="t" l="l"/>
            <a:pathLst>
              <a:path h="958797" w="1658166">
                <a:moveTo>
                  <a:pt x="0" y="0"/>
                </a:moveTo>
                <a:lnTo>
                  <a:pt x="1658166" y="0"/>
                </a:lnTo>
                <a:lnTo>
                  <a:pt x="1658166" y="958797"/>
                </a:lnTo>
                <a:lnTo>
                  <a:pt x="0" y="9587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43790" r="0" b="-50527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378468" y="4897150"/>
            <a:ext cx="3478488" cy="909058"/>
          </a:xfrm>
          <a:custGeom>
            <a:avLst/>
            <a:gdLst/>
            <a:ahLst/>
            <a:cxnLst/>
            <a:rect r="r" b="b" t="t" l="l"/>
            <a:pathLst>
              <a:path h="909058" w="3478488">
                <a:moveTo>
                  <a:pt x="0" y="0"/>
                </a:moveTo>
                <a:lnTo>
                  <a:pt x="3478488" y="0"/>
                </a:lnTo>
                <a:lnTo>
                  <a:pt x="3478488" y="909058"/>
                </a:lnTo>
                <a:lnTo>
                  <a:pt x="0" y="9090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38470" r="0" b="-144176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631669" y="8510773"/>
            <a:ext cx="3225287" cy="1030076"/>
          </a:xfrm>
          <a:custGeom>
            <a:avLst/>
            <a:gdLst/>
            <a:ahLst/>
            <a:cxnLst/>
            <a:rect r="r" b="b" t="t" l="l"/>
            <a:pathLst>
              <a:path h="1030076" w="3225287">
                <a:moveTo>
                  <a:pt x="0" y="0"/>
                </a:moveTo>
                <a:lnTo>
                  <a:pt x="3225287" y="0"/>
                </a:lnTo>
                <a:lnTo>
                  <a:pt x="3225287" y="1030076"/>
                </a:lnTo>
                <a:lnTo>
                  <a:pt x="0" y="10300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31710" r="0" b="-44414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180599" y="9353548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7" y="0"/>
                </a:lnTo>
                <a:lnTo>
                  <a:pt x="573797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989663" y="8797919"/>
            <a:ext cx="7147788" cy="1728465"/>
          </a:xfrm>
          <a:custGeom>
            <a:avLst/>
            <a:gdLst/>
            <a:ahLst/>
            <a:cxnLst/>
            <a:rect r="r" b="b" t="t" l="l"/>
            <a:pathLst>
              <a:path h="1728465" w="7147788">
                <a:moveTo>
                  <a:pt x="0" y="0"/>
                </a:moveTo>
                <a:lnTo>
                  <a:pt x="7147788" y="0"/>
                </a:lnTo>
                <a:lnTo>
                  <a:pt x="7147788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446217" y="1230795"/>
            <a:ext cx="13395565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ea typeface="Arita Dotum Bold"/>
              </a:rPr>
              <a:t>개발 환경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45245" cy="1906519"/>
            <a:chOff x="0" y="0"/>
            <a:chExt cx="5999270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270" cy="695503"/>
            </a:xfrm>
            <a:custGeom>
              <a:avLst/>
              <a:gdLst/>
              <a:ahLst/>
              <a:cxnLst/>
              <a:rect r="r" b="b" t="t" l="l"/>
              <a:pathLst>
                <a:path h="695503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3039486"/>
            <a:ext cx="7665361" cy="362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</a:rPr>
              <a:t>B-5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625957" y="2915205"/>
            <a:ext cx="7724783" cy="6630061"/>
            <a:chOff x="0" y="0"/>
            <a:chExt cx="2818022" cy="241866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18022" cy="2418664"/>
            </a:xfrm>
            <a:custGeom>
              <a:avLst/>
              <a:gdLst/>
              <a:ahLst/>
              <a:cxnLst/>
              <a:rect r="r" b="b" t="t" l="l"/>
              <a:pathLst>
                <a:path h="2418664" w="2818022">
                  <a:moveTo>
                    <a:pt x="0" y="0"/>
                  </a:moveTo>
                  <a:lnTo>
                    <a:pt x="2818022" y="0"/>
                  </a:lnTo>
                  <a:lnTo>
                    <a:pt x="2818022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-278358">
            <a:off x="13186236" y="8430575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26069" y="2915205"/>
            <a:ext cx="8358265" cy="6630061"/>
            <a:chOff x="0" y="0"/>
            <a:chExt cx="3049118" cy="241866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049118" cy="2418664"/>
            </a:xfrm>
            <a:custGeom>
              <a:avLst/>
              <a:gdLst/>
              <a:ahLst/>
              <a:cxnLst/>
              <a:rect r="r" b="b" t="t" l="l"/>
              <a:pathLst>
                <a:path h="2418664" w="3049118">
                  <a:moveTo>
                    <a:pt x="0" y="0"/>
                  </a:moveTo>
                  <a:lnTo>
                    <a:pt x="3049118" y="0"/>
                  </a:lnTo>
                  <a:lnTo>
                    <a:pt x="3049118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028700" y="3633019"/>
            <a:ext cx="8115300" cy="4721805"/>
          </a:xfrm>
          <a:custGeom>
            <a:avLst/>
            <a:gdLst/>
            <a:ahLst/>
            <a:cxnLst/>
            <a:rect r="r" b="b" t="t" l="l"/>
            <a:pathLst>
              <a:path h="4721805" w="8115300">
                <a:moveTo>
                  <a:pt x="0" y="0"/>
                </a:moveTo>
                <a:lnTo>
                  <a:pt x="8115300" y="0"/>
                </a:lnTo>
                <a:lnTo>
                  <a:pt x="8115300" y="4721806"/>
                </a:lnTo>
                <a:lnTo>
                  <a:pt x="0" y="47218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343782" y="915139"/>
            <a:ext cx="11600436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교육생 면접-PL/SQL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08900" y="3020436"/>
            <a:ext cx="7332810" cy="57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3EA8"/>
                </a:solidFill>
                <a:latin typeface="Arita Dotum Bold"/>
              </a:rPr>
              <a:t>trgPerInsertTraineelist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735748" y="3665085"/>
            <a:ext cx="7332810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Arita Dotum Medium"/>
              </a:rPr>
              <a:t>면접 불합격자가 교육 과정에 배정되는 걸 방지하는 트리거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3161394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B-10 불합격자 수강 방지 트리거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3121197" y="5172414"/>
            <a:ext cx="4738395" cy="2643058"/>
            <a:chOff x="0" y="0"/>
            <a:chExt cx="1201576" cy="67023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01576" cy="670235"/>
            </a:xfrm>
            <a:custGeom>
              <a:avLst/>
              <a:gdLst/>
              <a:ahLst/>
              <a:cxnLst/>
              <a:rect r="r" b="b" t="t" l="l"/>
              <a:pathLst>
                <a:path h="670235" w="1201576">
                  <a:moveTo>
                    <a:pt x="600788" y="0"/>
                  </a:moveTo>
                  <a:cubicBezTo>
                    <a:pt x="268982" y="0"/>
                    <a:pt x="0" y="150037"/>
                    <a:pt x="0" y="335117"/>
                  </a:cubicBezTo>
                  <a:cubicBezTo>
                    <a:pt x="0" y="520198"/>
                    <a:pt x="268982" y="670235"/>
                    <a:pt x="600788" y="670235"/>
                  </a:cubicBezTo>
                  <a:cubicBezTo>
                    <a:pt x="932594" y="670235"/>
                    <a:pt x="1201576" y="520198"/>
                    <a:pt x="1201576" y="335117"/>
                  </a:cubicBezTo>
                  <a:cubicBezTo>
                    <a:pt x="1201576" y="150037"/>
                    <a:pt x="932594" y="0"/>
                    <a:pt x="600788" y="0"/>
                  </a:cubicBezTo>
                  <a:close/>
                </a:path>
              </a:pathLst>
            </a:custGeom>
            <a:solidFill>
              <a:srgbClr val="7390BA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112648" y="24734"/>
              <a:ext cx="976281" cy="582666"/>
            </a:xfrm>
            <a:prstGeom prst="rect">
              <a:avLst/>
            </a:prstGeom>
          </p:spPr>
          <p:txBody>
            <a:bodyPr anchor="ctr" rtlCol="false" tIns="190500" lIns="190500" bIns="190500" rIns="1905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Arita Dotum Medium"/>
                  <a:ea typeface="Arita Dotum Medium"/>
                </a:rPr>
                <a:t>‘교육 희망자는 면접 합격 후</a:t>
              </a:r>
            </a:p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Arita Dotum Medium"/>
                  <a:ea typeface="Arita Dotum Medium"/>
                </a:rPr>
                <a:t>과정 수강 신청이 가능하다‘</a:t>
              </a:r>
            </a:p>
            <a:p>
              <a:pPr algn="ctr">
                <a:lnSpc>
                  <a:spcPts val="2799"/>
                </a:lnSpc>
              </a:pPr>
            </a:p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Arita Dotum Medium"/>
                </a:rPr>
                <a:t>-&gt; </a:t>
              </a:r>
              <a:r>
                <a:rPr lang="en-US" sz="1999">
                  <a:solidFill>
                    <a:srgbClr val="FFFFFF"/>
                  </a:solidFill>
                  <a:ea typeface="Arita Dotum"/>
                </a:rPr>
                <a:t>수강 교육생 등록 시 면접 </a:t>
              </a:r>
            </a:p>
            <a:p>
              <a:pPr algn="ctr" marL="0" indent="0" lvl="0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FFFFFF"/>
                  </a:solidFill>
                  <a:ea typeface="Arita Dotum"/>
                </a:rPr>
                <a:t>합격자임을 재확인하는 트리거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45245" cy="1906519"/>
            <a:chOff x="0" y="0"/>
            <a:chExt cx="5999270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270" cy="695503"/>
            </a:xfrm>
            <a:custGeom>
              <a:avLst/>
              <a:gdLst/>
              <a:ahLst/>
              <a:cxnLst/>
              <a:rect r="r" b="b" t="t" l="l"/>
              <a:pathLst>
                <a:path h="695503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343782" y="915139"/>
            <a:ext cx="11600436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교육생 면접-PL/SQL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039486"/>
            <a:ext cx="7665361" cy="362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</a:rPr>
              <a:t>B-5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625957" y="2915205"/>
            <a:ext cx="7724783" cy="6630061"/>
            <a:chOff x="0" y="0"/>
            <a:chExt cx="2818022" cy="241866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18022" cy="2418664"/>
            </a:xfrm>
            <a:custGeom>
              <a:avLst/>
              <a:gdLst/>
              <a:ahLst/>
              <a:cxnLst/>
              <a:rect r="r" b="b" t="t" l="l"/>
              <a:pathLst>
                <a:path h="2418664" w="2818022">
                  <a:moveTo>
                    <a:pt x="0" y="0"/>
                  </a:moveTo>
                  <a:lnTo>
                    <a:pt x="2818022" y="0"/>
                  </a:lnTo>
                  <a:lnTo>
                    <a:pt x="2818022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-278358">
            <a:off x="13186236" y="8430575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926069" y="2915205"/>
            <a:ext cx="8358265" cy="6630061"/>
            <a:chOff x="0" y="0"/>
            <a:chExt cx="3049118" cy="241866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049118" cy="2418664"/>
            </a:xfrm>
            <a:custGeom>
              <a:avLst/>
              <a:gdLst/>
              <a:ahLst/>
              <a:cxnLst/>
              <a:rect r="r" b="b" t="t" l="l"/>
              <a:pathLst>
                <a:path h="2418664" w="3049118">
                  <a:moveTo>
                    <a:pt x="0" y="0"/>
                  </a:moveTo>
                  <a:lnTo>
                    <a:pt x="3049118" y="0"/>
                  </a:lnTo>
                  <a:lnTo>
                    <a:pt x="3049118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0811284" y="4894445"/>
            <a:ext cx="7048307" cy="4236611"/>
            <a:chOff x="0" y="0"/>
            <a:chExt cx="1201576" cy="72224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01576" cy="722246"/>
            </a:xfrm>
            <a:custGeom>
              <a:avLst/>
              <a:gdLst/>
              <a:ahLst/>
              <a:cxnLst/>
              <a:rect r="r" b="b" t="t" l="l"/>
              <a:pathLst>
                <a:path h="722246" w="1201576">
                  <a:moveTo>
                    <a:pt x="600788" y="0"/>
                  </a:moveTo>
                  <a:cubicBezTo>
                    <a:pt x="268982" y="0"/>
                    <a:pt x="0" y="161680"/>
                    <a:pt x="0" y="361123"/>
                  </a:cubicBezTo>
                  <a:cubicBezTo>
                    <a:pt x="0" y="560566"/>
                    <a:pt x="268982" y="722246"/>
                    <a:pt x="600788" y="722246"/>
                  </a:cubicBezTo>
                  <a:cubicBezTo>
                    <a:pt x="932594" y="722246"/>
                    <a:pt x="1201576" y="560566"/>
                    <a:pt x="1201576" y="361123"/>
                  </a:cubicBezTo>
                  <a:cubicBezTo>
                    <a:pt x="1201576" y="161680"/>
                    <a:pt x="932594" y="0"/>
                    <a:pt x="600788" y="0"/>
                  </a:cubicBezTo>
                  <a:close/>
                </a:path>
              </a:pathLst>
            </a:custGeom>
            <a:solidFill>
              <a:srgbClr val="7390BA"/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112648" y="20086"/>
              <a:ext cx="976281" cy="634450"/>
            </a:xfrm>
            <a:prstGeom prst="rect">
              <a:avLst/>
            </a:prstGeom>
          </p:spPr>
          <p:txBody>
            <a:bodyPr anchor="ctr" rtlCol="false" tIns="190500" lIns="190500" bIns="190500" rIns="1905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Arita Dotum Medium"/>
                  <a:ea typeface="Arita Dotum Medium"/>
                </a:rPr>
                <a:t>‘수료 이후 수강신청이 또 가능하다’는 요구사항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Arita Dotum Medium"/>
                  <a:ea typeface="Arita Dotum Medium"/>
                </a:rPr>
                <a:t>+ 논리적 구조 분석 </a:t>
              </a: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1899"/>
                </a:lnSpc>
              </a:pPr>
              <a:r>
                <a:rPr lang="en-US" sz="1899">
                  <a:solidFill>
                    <a:srgbClr val="FFFFFF"/>
                  </a:solidFill>
                  <a:latin typeface="Arita Dotum Medium"/>
                </a:rPr>
                <a:t>-&gt; </a:t>
              </a:r>
              <a:r>
                <a:rPr lang="en-US" sz="1899">
                  <a:solidFill>
                    <a:srgbClr val="FFFFFF"/>
                  </a:solidFill>
                  <a:latin typeface="Arita Dotum Medium"/>
                  <a:ea typeface="Arita Dotum Medium"/>
                </a:rPr>
                <a:t>‘현재 수강중인 교육생은 추가 수강 신청이 불가하다’ </a:t>
              </a:r>
            </a:p>
            <a:p>
              <a:pPr algn="ctr">
                <a:lnSpc>
                  <a:spcPts val="2184"/>
                </a:lnSpc>
              </a:pPr>
              <a:r>
                <a:rPr lang="en-US" sz="1899">
                  <a:solidFill>
                    <a:srgbClr val="FFFFFF"/>
                  </a:solidFill>
                  <a:latin typeface="Arita Dotum Medium"/>
                  <a:ea typeface="Arita Dotum Medium"/>
                </a:rPr>
                <a:t>방지용 트리거는 어떨까?</a:t>
              </a: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Arita Dotum Medium"/>
                  <a:ea typeface="Arita Dotum Medium"/>
                </a:rPr>
                <a:t>-&gt; 면접 스케쥴 신청 시(insert) 일정을 잡으려고 하는 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ea typeface="Arita Dotum Medium"/>
                </a:rPr>
                <a:t>날짜에 교육생이 다른 과정을 수료 중이라면 </a:t>
              </a:r>
            </a:p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ea typeface="Arita Dotum Medium"/>
                </a:rPr>
                <a:t>면접 신청 불가하도록 제한하는 트리거 생성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133483" y="3523979"/>
            <a:ext cx="8010517" cy="3833969"/>
          </a:xfrm>
          <a:custGeom>
            <a:avLst/>
            <a:gdLst/>
            <a:ahLst/>
            <a:cxnLst/>
            <a:rect r="r" b="b" t="t" l="l"/>
            <a:pathLst>
              <a:path h="3833969" w="8010517">
                <a:moveTo>
                  <a:pt x="0" y="0"/>
                </a:moveTo>
                <a:lnTo>
                  <a:pt x="8010517" y="0"/>
                </a:lnTo>
                <a:lnTo>
                  <a:pt x="8010517" y="3833969"/>
                </a:lnTo>
                <a:lnTo>
                  <a:pt x="0" y="38339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09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9926490" y="3020436"/>
            <a:ext cx="7332810" cy="57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3EA8"/>
                </a:solidFill>
                <a:latin typeface="Arita Dotum Bold"/>
              </a:rPr>
              <a:t>trgInterviewScheduleInsert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735748" y="3665085"/>
            <a:ext cx="7332810" cy="724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Arita Dotum Medium"/>
              </a:rPr>
              <a:t>현재 수강 중인 교육 과정이 종료하지 않은 경우 중복 수강을 방지하는 트리거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3161394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B-10 교육생의 중복 수강 방지 트리거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9294" y="666729"/>
            <a:ext cx="15795020" cy="1907038"/>
            <a:chOff x="0" y="0"/>
            <a:chExt cx="5762066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62066" cy="695693"/>
            </a:xfrm>
            <a:custGeom>
              <a:avLst/>
              <a:gdLst/>
              <a:ahLst/>
              <a:cxnLst/>
              <a:rect r="r" b="b" t="t" l="l"/>
              <a:pathLst>
                <a:path h="695693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2800703" y="924956"/>
            <a:ext cx="12686593" cy="138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온라인 강의-ANSI SQL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219294" y="2903804"/>
            <a:ext cx="15795020" cy="1269294"/>
            <a:chOff x="0" y="0"/>
            <a:chExt cx="5762066" cy="4630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762066" cy="463042"/>
            </a:xfrm>
            <a:custGeom>
              <a:avLst/>
              <a:gdLst/>
              <a:ahLst/>
              <a:cxnLst/>
              <a:rect r="r" b="b" t="t" l="l"/>
              <a:pathLst>
                <a:path h="463042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463042"/>
                  </a:lnTo>
                  <a:lnTo>
                    <a:pt x="0" y="4630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19294" y="4537842"/>
            <a:ext cx="15795020" cy="5141985"/>
            <a:chOff x="0" y="0"/>
            <a:chExt cx="5762066" cy="18758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762066" cy="1875810"/>
            </a:xfrm>
            <a:custGeom>
              <a:avLst/>
              <a:gdLst/>
              <a:ahLst/>
              <a:cxnLst/>
              <a:rect r="r" b="b" t="t" l="l"/>
              <a:pathLst>
                <a:path h="1875810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1875810"/>
                  </a:lnTo>
                  <a:lnTo>
                    <a:pt x="0" y="187581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565742" y="5117293"/>
            <a:ext cx="10849573" cy="3983082"/>
          </a:xfrm>
          <a:custGeom>
            <a:avLst/>
            <a:gdLst/>
            <a:ahLst/>
            <a:cxnLst/>
            <a:rect r="r" b="b" t="t" l="l"/>
            <a:pathLst>
              <a:path h="3983082" w="10849573">
                <a:moveTo>
                  <a:pt x="0" y="0"/>
                </a:moveTo>
                <a:lnTo>
                  <a:pt x="10849572" y="0"/>
                </a:lnTo>
                <a:lnTo>
                  <a:pt x="10849572" y="3983082"/>
                </a:lnTo>
                <a:lnTo>
                  <a:pt x="0" y="39830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55" t="0" r="-455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111061" y="2930520"/>
            <a:ext cx="3000574" cy="1215861"/>
          </a:xfrm>
          <a:custGeom>
            <a:avLst/>
            <a:gdLst/>
            <a:ahLst/>
            <a:cxnLst/>
            <a:rect r="r" b="b" t="t" l="l"/>
            <a:pathLst>
              <a:path h="1215861" w="3000574">
                <a:moveTo>
                  <a:pt x="0" y="0"/>
                </a:moveTo>
                <a:lnTo>
                  <a:pt x="3000575" y="0"/>
                </a:lnTo>
                <a:lnTo>
                  <a:pt x="3000575" y="1215861"/>
                </a:lnTo>
                <a:lnTo>
                  <a:pt x="0" y="12158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6411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45698" y="4629692"/>
            <a:ext cx="3579334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B-12 수강 여부 확인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45245" cy="1906519"/>
            <a:chOff x="0" y="0"/>
            <a:chExt cx="5999270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270" cy="695503"/>
            </a:xfrm>
            <a:custGeom>
              <a:avLst/>
              <a:gdLst/>
              <a:ahLst/>
              <a:cxnLst/>
              <a:rect r="r" b="b" t="t" l="l"/>
              <a:pathLst>
                <a:path h="695503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26069" y="6534989"/>
            <a:ext cx="16424671" cy="3399923"/>
            <a:chOff x="0" y="0"/>
            <a:chExt cx="5991765" cy="12403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91765" cy="1240301"/>
            </a:xfrm>
            <a:custGeom>
              <a:avLst/>
              <a:gdLst/>
              <a:ahLst/>
              <a:cxnLst/>
              <a:rect r="r" b="b" t="t" l="l"/>
              <a:pathLst>
                <a:path h="1240301" w="5991765">
                  <a:moveTo>
                    <a:pt x="0" y="0"/>
                  </a:moveTo>
                  <a:lnTo>
                    <a:pt x="5991765" y="0"/>
                  </a:lnTo>
                  <a:lnTo>
                    <a:pt x="5991765" y="1240301"/>
                  </a:lnTo>
                  <a:lnTo>
                    <a:pt x="0" y="124030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26069" y="2915205"/>
            <a:ext cx="16424671" cy="3391184"/>
            <a:chOff x="0" y="0"/>
            <a:chExt cx="5991765" cy="12371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991765" cy="1237113"/>
            </a:xfrm>
            <a:custGeom>
              <a:avLst/>
              <a:gdLst/>
              <a:ahLst/>
              <a:cxnLst/>
              <a:rect r="r" b="b" t="t" l="l"/>
              <a:pathLst>
                <a:path h="1237113" w="5991765">
                  <a:moveTo>
                    <a:pt x="0" y="0"/>
                  </a:moveTo>
                  <a:lnTo>
                    <a:pt x="5991765" y="0"/>
                  </a:lnTo>
                  <a:lnTo>
                    <a:pt x="5991765" y="1237113"/>
                  </a:lnTo>
                  <a:lnTo>
                    <a:pt x="0" y="123711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26069" y="6546930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C-1 교사의 교육생 정보 조회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124279" y="6887414"/>
            <a:ext cx="4899691" cy="2973797"/>
          </a:xfrm>
          <a:custGeom>
            <a:avLst/>
            <a:gdLst/>
            <a:ahLst/>
            <a:cxnLst/>
            <a:rect r="r" b="b" t="t" l="l"/>
            <a:pathLst>
              <a:path h="2973797" w="4899691">
                <a:moveTo>
                  <a:pt x="0" y="0"/>
                </a:moveTo>
                <a:lnTo>
                  <a:pt x="4899691" y="0"/>
                </a:lnTo>
                <a:lnTo>
                  <a:pt x="4899691" y="2973798"/>
                </a:lnTo>
                <a:lnTo>
                  <a:pt x="0" y="29737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403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774095" y="3978553"/>
            <a:ext cx="11228213" cy="1141607"/>
          </a:xfrm>
          <a:custGeom>
            <a:avLst/>
            <a:gdLst/>
            <a:ahLst/>
            <a:cxnLst/>
            <a:rect r="r" b="b" t="t" l="l"/>
            <a:pathLst>
              <a:path h="1141607" w="11228213">
                <a:moveTo>
                  <a:pt x="0" y="0"/>
                </a:moveTo>
                <a:lnTo>
                  <a:pt x="11228213" y="0"/>
                </a:lnTo>
                <a:lnTo>
                  <a:pt x="11228213" y="1141607"/>
                </a:lnTo>
                <a:lnTo>
                  <a:pt x="0" y="11416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0000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460084" y="7463590"/>
            <a:ext cx="5542224" cy="1185152"/>
          </a:xfrm>
          <a:custGeom>
            <a:avLst/>
            <a:gdLst/>
            <a:ahLst/>
            <a:cxnLst/>
            <a:rect r="r" b="b" t="t" l="l"/>
            <a:pathLst>
              <a:path h="1185152" w="5542224">
                <a:moveTo>
                  <a:pt x="0" y="0"/>
                </a:moveTo>
                <a:lnTo>
                  <a:pt x="5542224" y="0"/>
                </a:lnTo>
                <a:lnTo>
                  <a:pt x="5542224" y="1185152"/>
                </a:lnTo>
                <a:lnTo>
                  <a:pt x="0" y="11851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81193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278358">
            <a:off x="13186236" y="8430575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74164" y="3415984"/>
            <a:ext cx="4499931" cy="2853308"/>
          </a:xfrm>
          <a:custGeom>
            <a:avLst/>
            <a:gdLst/>
            <a:ahLst/>
            <a:cxnLst/>
            <a:rect r="r" b="b" t="t" l="l"/>
            <a:pathLst>
              <a:path h="2853308" w="4499931">
                <a:moveTo>
                  <a:pt x="0" y="0"/>
                </a:moveTo>
                <a:lnTo>
                  <a:pt x="4499931" y="0"/>
                </a:lnTo>
                <a:lnTo>
                  <a:pt x="4499931" y="2853308"/>
                </a:lnTo>
                <a:lnTo>
                  <a:pt x="0" y="285330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3039486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C-1 교사의 강의 스케줄, 과목 정보 조회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197000" y="915398"/>
            <a:ext cx="13894001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강의 스케줄 조회-ANSI SQL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45245" cy="1906519"/>
            <a:chOff x="0" y="0"/>
            <a:chExt cx="5999270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270" cy="695503"/>
            </a:xfrm>
            <a:custGeom>
              <a:avLst/>
              <a:gdLst/>
              <a:ahLst/>
              <a:cxnLst/>
              <a:rect r="r" b="b" t="t" l="l"/>
              <a:pathLst>
                <a:path h="695503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625957" y="2915205"/>
            <a:ext cx="7724783" cy="6630061"/>
            <a:chOff x="0" y="0"/>
            <a:chExt cx="2818022" cy="24186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18022" cy="2418664"/>
            </a:xfrm>
            <a:custGeom>
              <a:avLst/>
              <a:gdLst/>
              <a:ahLst/>
              <a:cxnLst/>
              <a:rect r="r" b="b" t="t" l="l"/>
              <a:pathLst>
                <a:path h="2418664" w="2818022">
                  <a:moveTo>
                    <a:pt x="0" y="0"/>
                  </a:moveTo>
                  <a:lnTo>
                    <a:pt x="2818022" y="0"/>
                  </a:lnTo>
                  <a:lnTo>
                    <a:pt x="2818022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879621" y="915139"/>
            <a:ext cx="1362888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강의 스케줄 조회-PL/SQL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3039486"/>
            <a:ext cx="7665361" cy="362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</a:rPr>
              <a:t>B-5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-278358">
            <a:off x="13186236" y="8430575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926069" y="2915205"/>
            <a:ext cx="8358265" cy="6630061"/>
            <a:chOff x="0" y="0"/>
            <a:chExt cx="3049118" cy="241866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049118" cy="2418664"/>
            </a:xfrm>
            <a:custGeom>
              <a:avLst/>
              <a:gdLst/>
              <a:ahLst/>
              <a:cxnLst/>
              <a:rect r="r" b="b" t="t" l="l"/>
              <a:pathLst>
                <a:path h="2418664" w="3049118">
                  <a:moveTo>
                    <a:pt x="0" y="0"/>
                  </a:moveTo>
                  <a:lnTo>
                    <a:pt x="3049118" y="0"/>
                  </a:lnTo>
                  <a:lnTo>
                    <a:pt x="3049118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9926490" y="3020436"/>
            <a:ext cx="7332810" cy="57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3EA8"/>
                </a:solidFill>
                <a:latin typeface="Arita Dotum Bold"/>
              </a:rPr>
              <a:t>proctschedule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735748" y="3665085"/>
            <a:ext cx="7332810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Arita Dotum Medium"/>
              </a:rPr>
              <a:t>교사가 자신의 강의와 관련된 정보를 조회하는 프로시저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3161394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C-1 프로시저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181100" y="3554338"/>
            <a:ext cx="6024859" cy="5927246"/>
            <a:chOff x="0" y="0"/>
            <a:chExt cx="8033145" cy="790299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1818638"/>
              <a:ext cx="8033145" cy="4605482"/>
            </a:xfrm>
            <a:custGeom>
              <a:avLst/>
              <a:gdLst/>
              <a:ahLst/>
              <a:cxnLst/>
              <a:rect r="r" b="b" t="t" l="l"/>
              <a:pathLst>
                <a:path h="4605482" w="8033145">
                  <a:moveTo>
                    <a:pt x="0" y="0"/>
                  </a:moveTo>
                  <a:lnTo>
                    <a:pt x="8033145" y="0"/>
                  </a:lnTo>
                  <a:lnTo>
                    <a:pt x="8033145" y="4605482"/>
                  </a:lnTo>
                  <a:lnTo>
                    <a:pt x="0" y="46054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094069" cy="1788085"/>
            </a:xfrm>
            <a:custGeom>
              <a:avLst/>
              <a:gdLst/>
              <a:ahLst/>
              <a:cxnLst/>
              <a:rect r="r" b="b" t="t" l="l"/>
              <a:pathLst>
                <a:path h="1788085" w="2094069">
                  <a:moveTo>
                    <a:pt x="0" y="0"/>
                  </a:moveTo>
                  <a:lnTo>
                    <a:pt x="2094069" y="0"/>
                  </a:lnTo>
                  <a:lnTo>
                    <a:pt x="2094069" y="1788085"/>
                  </a:lnTo>
                  <a:lnTo>
                    <a:pt x="0" y="1788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6465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6405729"/>
              <a:ext cx="8033145" cy="1497266"/>
            </a:xfrm>
            <a:custGeom>
              <a:avLst/>
              <a:gdLst/>
              <a:ahLst/>
              <a:cxnLst/>
              <a:rect r="r" b="b" t="t" l="l"/>
              <a:pathLst>
                <a:path h="1497266" w="8033145">
                  <a:moveTo>
                    <a:pt x="0" y="0"/>
                  </a:moveTo>
                  <a:lnTo>
                    <a:pt x="8033145" y="0"/>
                  </a:lnTo>
                  <a:lnTo>
                    <a:pt x="8033145" y="1497266"/>
                  </a:lnTo>
                  <a:lnTo>
                    <a:pt x="0" y="14972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-34564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9908900" y="4390487"/>
            <a:ext cx="2523137" cy="1033936"/>
          </a:xfrm>
          <a:custGeom>
            <a:avLst/>
            <a:gdLst/>
            <a:ahLst/>
            <a:cxnLst/>
            <a:rect r="r" b="b" t="t" l="l"/>
            <a:pathLst>
              <a:path h="1033936" w="2523137">
                <a:moveTo>
                  <a:pt x="0" y="0"/>
                </a:moveTo>
                <a:lnTo>
                  <a:pt x="2523137" y="0"/>
                </a:lnTo>
                <a:lnTo>
                  <a:pt x="2523137" y="1033936"/>
                </a:lnTo>
                <a:lnTo>
                  <a:pt x="0" y="10339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298424" r="-550962" b="0"/>
            </a:stretch>
          </a:blipFill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9294" y="657204"/>
            <a:ext cx="15795020" cy="1907038"/>
            <a:chOff x="0" y="0"/>
            <a:chExt cx="5762066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62066" cy="695693"/>
            </a:xfrm>
            <a:custGeom>
              <a:avLst/>
              <a:gdLst/>
              <a:ahLst/>
              <a:cxnLst/>
              <a:rect r="r" b="b" t="t" l="l"/>
              <a:pathLst>
                <a:path h="695693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7806" y="7165508"/>
            <a:ext cx="15796507" cy="2448826"/>
            <a:chOff x="0" y="0"/>
            <a:chExt cx="5762609" cy="8933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62608" cy="893338"/>
            </a:xfrm>
            <a:custGeom>
              <a:avLst/>
              <a:gdLst/>
              <a:ahLst/>
              <a:cxnLst/>
              <a:rect r="r" b="b" t="t" l="l"/>
              <a:pathLst>
                <a:path h="893338" w="5762608">
                  <a:moveTo>
                    <a:pt x="0" y="0"/>
                  </a:moveTo>
                  <a:lnTo>
                    <a:pt x="5762608" y="0"/>
                  </a:lnTo>
                  <a:lnTo>
                    <a:pt x="5762608" y="893338"/>
                  </a:lnTo>
                  <a:lnTo>
                    <a:pt x="0" y="89333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17806" y="2915205"/>
            <a:ext cx="15796507" cy="3745478"/>
            <a:chOff x="0" y="0"/>
            <a:chExt cx="5762609" cy="136636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62608" cy="1366361"/>
            </a:xfrm>
            <a:custGeom>
              <a:avLst/>
              <a:gdLst/>
              <a:ahLst/>
              <a:cxnLst/>
              <a:rect r="r" b="b" t="t" l="l"/>
              <a:pathLst>
                <a:path h="1366361" w="5762608">
                  <a:moveTo>
                    <a:pt x="0" y="0"/>
                  </a:moveTo>
                  <a:lnTo>
                    <a:pt x="5762608" y="0"/>
                  </a:lnTo>
                  <a:lnTo>
                    <a:pt x="5762608" y="1366361"/>
                  </a:lnTo>
                  <a:lnTo>
                    <a:pt x="0" y="136636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345698" y="3039486"/>
            <a:ext cx="5115688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B-8 개설 과정별 조회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5698" y="7267684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B-8 특정 인원 조회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03445" y="915398"/>
            <a:ext cx="7881111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출결-ANSI SQL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536292" y="3401938"/>
            <a:ext cx="15478021" cy="2962197"/>
          </a:xfrm>
          <a:custGeom>
            <a:avLst/>
            <a:gdLst/>
            <a:ahLst/>
            <a:cxnLst/>
            <a:rect r="r" b="b" t="t" l="l"/>
            <a:pathLst>
              <a:path h="2962197" w="15478021">
                <a:moveTo>
                  <a:pt x="0" y="0"/>
                </a:moveTo>
                <a:lnTo>
                  <a:pt x="15478021" y="0"/>
                </a:lnTo>
                <a:lnTo>
                  <a:pt x="15478021" y="2962197"/>
                </a:lnTo>
                <a:lnTo>
                  <a:pt x="0" y="29621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091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019529" y="3402071"/>
            <a:ext cx="5799106" cy="2084947"/>
          </a:xfrm>
          <a:custGeom>
            <a:avLst/>
            <a:gdLst/>
            <a:ahLst/>
            <a:cxnLst/>
            <a:rect r="r" b="b" t="t" l="l"/>
            <a:pathLst>
              <a:path h="2084947" w="5799106">
                <a:moveTo>
                  <a:pt x="0" y="0"/>
                </a:moveTo>
                <a:lnTo>
                  <a:pt x="5799106" y="0"/>
                </a:lnTo>
                <a:lnTo>
                  <a:pt x="5799106" y="2084947"/>
                </a:lnTo>
                <a:lnTo>
                  <a:pt x="0" y="20849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8358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34805" y="7647514"/>
            <a:ext cx="4926582" cy="1544084"/>
          </a:xfrm>
          <a:custGeom>
            <a:avLst/>
            <a:gdLst/>
            <a:ahLst/>
            <a:cxnLst/>
            <a:rect r="r" b="b" t="t" l="l"/>
            <a:pathLst>
              <a:path h="1544084" w="4926582">
                <a:moveTo>
                  <a:pt x="0" y="0"/>
                </a:moveTo>
                <a:lnTo>
                  <a:pt x="4926581" y="0"/>
                </a:lnTo>
                <a:lnTo>
                  <a:pt x="4926581" y="1544084"/>
                </a:lnTo>
                <a:lnTo>
                  <a:pt x="0" y="15440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27" t="-12702" r="0" b="-4338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019529" y="7360150"/>
            <a:ext cx="5799106" cy="2059542"/>
          </a:xfrm>
          <a:custGeom>
            <a:avLst/>
            <a:gdLst/>
            <a:ahLst/>
            <a:cxnLst/>
            <a:rect r="r" b="b" t="t" l="l"/>
            <a:pathLst>
              <a:path h="2059542" w="5799106">
                <a:moveTo>
                  <a:pt x="0" y="0"/>
                </a:moveTo>
                <a:lnTo>
                  <a:pt x="5799106" y="0"/>
                </a:lnTo>
                <a:lnTo>
                  <a:pt x="5799106" y="2059542"/>
                </a:lnTo>
                <a:lnTo>
                  <a:pt x="0" y="20595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42333"/>
            </a:stretch>
          </a:blipFill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45245" cy="1906519"/>
            <a:chOff x="0" y="0"/>
            <a:chExt cx="5999270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270" cy="695503"/>
            </a:xfrm>
            <a:custGeom>
              <a:avLst/>
              <a:gdLst/>
              <a:ahLst/>
              <a:cxnLst/>
              <a:rect r="r" b="b" t="t" l="l"/>
              <a:pathLst>
                <a:path h="695503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625957" y="2915205"/>
            <a:ext cx="7724783" cy="6630061"/>
            <a:chOff x="0" y="0"/>
            <a:chExt cx="2818022" cy="24186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18022" cy="2418664"/>
            </a:xfrm>
            <a:custGeom>
              <a:avLst/>
              <a:gdLst/>
              <a:ahLst/>
              <a:cxnLst/>
              <a:rect r="r" b="b" t="t" l="l"/>
              <a:pathLst>
                <a:path h="2418664" w="2818022">
                  <a:moveTo>
                    <a:pt x="0" y="0"/>
                  </a:moveTo>
                  <a:lnTo>
                    <a:pt x="2818022" y="0"/>
                  </a:lnTo>
                  <a:lnTo>
                    <a:pt x="2818022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3039486"/>
            <a:ext cx="7665361" cy="362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</a:rPr>
              <a:t>B-5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278358">
            <a:off x="13186236" y="8430575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35594" y="2915205"/>
            <a:ext cx="8358265" cy="6630061"/>
            <a:chOff x="0" y="0"/>
            <a:chExt cx="3049118" cy="241866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049118" cy="2418664"/>
            </a:xfrm>
            <a:custGeom>
              <a:avLst/>
              <a:gdLst/>
              <a:ahLst/>
              <a:cxnLst/>
              <a:rect r="r" b="b" t="t" l="l"/>
              <a:pathLst>
                <a:path h="2418664" w="3049118">
                  <a:moveTo>
                    <a:pt x="0" y="0"/>
                  </a:moveTo>
                  <a:lnTo>
                    <a:pt x="3049118" y="0"/>
                  </a:lnTo>
                  <a:lnTo>
                    <a:pt x="3049118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028700" y="5897281"/>
            <a:ext cx="8099418" cy="2041975"/>
          </a:xfrm>
          <a:custGeom>
            <a:avLst/>
            <a:gdLst/>
            <a:ahLst/>
            <a:cxnLst/>
            <a:rect r="r" b="b" t="t" l="l"/>
            <a:pathLst>
              <a:path h="2041975" w="8099418">
                <a:moveTo>
                  <a:pt x="0" y="0"/>
                </a:moveTo>
                <a:lnTo>
                  <a:pt x="8099418" y="0"/>
                </a:lnTo>
                <a:lnTo>
                  <a:pt x="8099418" y="2041975"/>
                </a:lnTo>
                <a:lnTo>
                  <a:pt x="0" y="20419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735748" y="4170276"/>
            <a:ext cx="7523552" cy="508807"/>
          </a:xfrm>
          <a:custGeom>
            <a:avLst/>
            <a:gdLst/>
            <a:ahLst/>
            <a:cxnLst/>
            <a:rect r="r" b="b" t="t" l="l"/>
            <a:pathLst>
              <a:path h="508807" w="7523552">
                <a:moveTo>
                  <a:pt x="0" y="0"/>
                </a:moveTo>
                <a:lnTo>
                  <a:pt x="7523552" y="0"/>
                </a:lnTo>
                <a:lnTo>
                  <a:pt x="7523552" y="508806"/>
                </a:lnTo>
                <a:lnTo>
                  <a:pt x="0" y="5088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55493" y="3595111"/>
            <a:ext cx="4422591" cy="2302171"/>
          </a:xfrm>
          <a:custGeom>
            <a:avLst/>
            <a:gdLst/>
            <a:ahLst/>
            <a:cxnLst/>
            <a:rect r="r" b="b" t="t" l="l"/>
            <a:pathLst>
              <a:path h="2302171" w="4422591">
                <a:moveTo>
                  <a:pt x="0" y="0"/>
                </a:moveTo>
                <a:lnTo>
                  <a:pt x="4422590" y="0"/>
                </a:lnTo>
                <a:lnTo>
                  <a:pt x="4422590" y="2302170"/>
                </a:lnTo>
                <a:lnTo>
                  <a:pt x="0" y="23021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313677" y="915139"/>
            <a:ext cx="1362888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출결-PL/SQL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926490" y="3020436"/>
            <a:ext cx="7332810" cy="57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3EA8"/>
                </a:solidFill>
                <a:latin typeface="Arita Dotum Bold"/>
              </a:rPr>
              <a:t>procCourseInfo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735748" y="3665085"/>
            <a:ext cx="7332810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Arita Dotum Medium"/>
              </a:rPr>
              <a:t>특정 과정의 출결 현황을 조회하는 프로시저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3161394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B-8 프로시저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45245" cy="1906519"/>
            <a:chOff x="0" y="0"/>
            <a:chExt cx="5999270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270" cy="695503"/>
            </a:xfrm>
            <a:custGeom>
              <a:avLst/>
              <a:gdLst/>
              <a:ahLst/>
              <a:cxnLst/>
              <a:rect r="r" b="b" t="t" l="l"/>
              <a:pathLst>
                <a:path h="695503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625957" y="2915205"/>
            <a:ext cx="7724783" cy="6630061"/>
            <a:chOff x="0" y="0"/>
            <a:chExt cx="2818022" cy="24186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18022" cy="2418664"/>
            </a:xfrm>
            <a:custGeom>
              <a:avLst/>
              <a:gdLst/>
              <a:ahLst/>
              <a:cxnLst/>
              <a:rect r="r" b="b" t="t" l="l"/>
              <a:pathLst>
                <a:path h="2418664" w="2818022">
                  <a:moveTo>
                    <a:pt x="0" y="0"/>
                  </a:moveTo>
                  <a:lnTo>
                    <a:pt x="2818022" y="0"/>
                  </a:lnTo>
                  <a:lnTo>
                    <a:pt x="2818022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313677" y="915139"/>
            <a:ext cx="1362888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출결-PL/SQL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3039486"/>
            <a:ext cx="7665361" cy="362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</a:rPr>
              <a:t>B-5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-278358">
            <a:off x="13186236" y="8430575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926069" y="2915205"/>
            <a:ext cx="8358265" cy="6630061"/>
            <a:chOff x="0" y="0"/>
            <a:chExt cx="3049118" cy="241866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049118" cy="2418664"/>
            </a:xfrm>
            <a:custGeom>
              <a:avLst/>
              <a:gdLst/>
              <a:ahLst/>
              <a:cxnLst/>
              <a:rect r="r" b="b" t="t" l="l"/>
              <a:pathLst>
                <a:path h="2418664" w="3049118">
                  <a:moveTo>
                    <a:pt x="0" y="0"/>
                  </a:moveTo>
                  <a:lnTo>
                    <a:pt x="3049118" y="0"/>
                  </a:lnTo>
                  <a:lnTo>
                    <a:pt x="3049118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9926490" y="3020436"/>
            <a:ext cx="7332810" cy="57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3EA8"/>
                </a:solidFill>
                <a:latin typeface="Arita Dotum Bold"/>
              </a:rPr>
              <a:t>procTraineeAttendanceInfo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735748" y="3665085"/>
            <a:ext cx="7332810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Arita Dotum Medium"/>
              </a:rPr>
              <a:t>특정 인원의 출결 현황을 조회하는 프로시저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3161394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B-8 프로시저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046141" y="3523979"/>
            <a:ext cx="8097859" cy="2959512"/>
          </a:xfrm>
          <a:custGeom>
            <a:avLst/>
            <a:gdLst/>
            <a:ahLst/>
            <a:cxnLst/>
            <a:rect r="r" b="b" t="t" l="l"/>
            <a:pathLst>
              <a:path h="2959512" w="8097859">
                <a:moveTo>
                  <a:pt x="0" y="0"/>
                </a:moveTo>
                <a:lnTo>
                  <a:pt x="8097859" y="0"/>
                </a:lnTo>
                <a:lnTo>
                  <a:pt x="8097859" y="2959512"/>
                </a:lnTo>
                <a:lnTo>
                  <a:pt x="0" y="29595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363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871071" y="4276145"/>
            <a:ext cx="5127454" cy="1322845"/>
          </a:xfrm>
          <a:custGeom>
            <a:avLst/>
            <a:gdLst/>
            <a:ahLst/>
            <a:cxnLst/>
            <a:rect r="r" b="b" t="t" l="l"/>
            <a:pathLst>
              <a:path h="1322845" w="5127454">
                <a:moveTo>
                  <a:pt x="0" y="0"/>
                </a:moveTo>
                <a:lnTo>
                  <a:pt x="5127454" y="0"/>
                </a:lnTo>
                <a:lnTo>
                  <a:pt x="5127454" y="1322845"/>
                </a:lnTo>
                <a:lnTo>
                  <a:pt x="0" y="13228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10745"/>
            </a:stretch>
          </a:blipFill>
        </p:spPr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45245" cy="1906519"/>
            <a:chOff x="0" y="0"/>
            <a:chExt cx="5999270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270" cy="695503"/>
            </a:xfrm>
            <a:custGeom>
              <a:avLst/>
              <a:gdLst/>
              <a:ahLst/>
              <a:cxnLst/>
              <a:rect r="r" b="b" t="t" l="l"/>
              <a:pathLst>
                <a:path h="695503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625957" y="2915205"/>
            <a:ext cx="7724783" cy="6630061"/>
            <a:chOff x="0" y="0"/>
            <a:chExt cx="2818022" cy="24186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18022" cy="2418664"/>
            </a:xfrm>
            <a:custGeom>
              <a:avLst/>
              <a:gdLst/>
              <a:ahLst/>
              <a:cxnLst/>
              <a:rect r="r" b="b" t="t" l="l"/>
              <a:pathLst>
                <a:path h="2418664" w="2818022">
                  <a:moveTo>
                    <a:pt x="0" y="0"/>
                  </a:moveTo>
                  <a:lnTo>
                    <a:pt x="2818022" y="0"/>
                  </a:lnTo>
                  <a:lnTo>
                    <a:pt x="2818022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313677" y="915139"/>
            <a:ext cx="1362888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출결-PL/SQL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3039486"/>
            <a:ext cx="7665361" cy="362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</a:rPr>
              <a:t>B-5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-278358">
            <a:off x="13186236" y="8430575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926069" y="2915205"/>
            <a:ext cx="8358265" cy="6630061"/>
            <a:chOff x="0" y="0"/>
            <a:chExt cx="3049118" cy="241866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049118" cy="2418664"/>
            </a:xfrm>
            <a:custGeom>
              <a:avLst/>
              <a:gdLst/>
              <a:ahLst/>
              <a:cxnLst/>
              <a:rect r="r" b="b" t="t" l="l"/>
              <a:pathLst>
                <a:path h="2418664" w="3049118">
                  <a:moveTo>
                    <a:pt x="0" y="0"/>
                  </a:moveTo>
                  <a:lnTo>
                    <a:pt x="3049118" y="0"/>
                  </a:lnTo>
                  <a:lnTo>
                    <a:pt x="3049118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261014" y="3523979"/>
            <a:ext cx="7867104" cy="5963446"/>
            <a:chOff x="0" y="0"/>
            <a:chExt cx="10489472" cy="795126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995523" cy="4967526"/>
            </a:xfrm>
            <a:custGeom>
              <a:avLst/>
              <a:gdLst/>
              <a:ahLst/>
              <a:cxnLst/>
              <a:rect r="r" b="b" t="t" l="l"/>
              <a:pathLst>
                <a:path h="4967526" w="5995523">
                  <a:moveTo>
                    <a:pt x="0" y="0"/>
                  </a:moveTo>
                  <a:lnTo>
                    <a:pt x="5995523" y="0"/>
                  </a:lnTo>
                  <a:lnTo>
                    <a:pt x="5995523" y="4967526"/>
                  </a:lnTo>
                  <a:lnTo>
                    <a:pt x="0" y="49675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246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4967526"/>
              <a:ext cx="10489472" cy="2983735"/>
            </a:xfrm>
            <a:custGeom>
              <a:avLst/>
              <a:gdLst/>
              <a:ahLst/>
              <a:cxnLst/>
              <a:rect r="r" b="b" t="t" l="l"/>
              <a:pathLst>
                <a:path h="2983735" w="10489472">
                  <a:moveTo>
                    <a:pt x="0" y="0"/>
                  </a:moveTo>
                  <a:lnTo>
                    <a:pt x="10489472" y="0"/>
                  </a:lnTo>
                  <a:lnTo>
                    <a:pt x="10489472" y="2983735"/>
                  </a:lnTo>
                  <a:lnTo>
                    <a:pt x="0" y="29837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987" t="0" r="0" b="-28165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9926490" y="3020436"/>
            <a:ext cx="7332810" cy="57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3EA8"/>
                </a:solidFill>
                <a:latin typeface="Arita Dotum Bold"/>
              </a:rPr>
              <a:t>procUpdateAbsent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735748" y="3665085"/>
            <a:ext cx="7332810" cy="724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Arita Dotum Medium"/>
              </a:rPr>
              <a:t>출결 데이터를 기반으로 결석에 대해 자동으로 출결 상태를 업데이트하는 프로시저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3161394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B-8 결석 상태 업데이트 프로시저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9908900" y="4613540"/>
            <a:ext cx="2219824" cy="1059920"/>
          </a:xfrm>
          <a:custGeom>
            <a:avLst/>
            <a:gdLst/>
            <a:ahLst/>
            <a:cxnLst/>
            <a:rect r="r" b="b" t="t" l="l"/>
            <a:pathLst>
              <a:path h="1059920" w="2219824">
                <a:moveTo>
                  <a:pt x="0" y="0"/>
                </a:moveTo>
                <a:lnTo>
                  <a:pt x="2219824" y="0"/>
                </a:lnTo>
                <a:lnTo>
                  <a:pt x="2219824" y="1059920"/>
                </a:lnTo>
                <a:lnTo>
                  <a:pt x="0" y="10599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356" t="-418452" r="-577375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0811284" y="4613540"/>
            <a:ext cx="7048307" cy="4644760"/>
            <a:chOff x="0" y="0"/>
            <a:chExt cx="1201576" cy="79182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01576" cy="791826"/>
            </a:xfrm>
            <a:custGeom>
              <a:avLst/>
              <a:gdLst/>
              <a:ahLst/>
              <a:cxnLst/>
              <a:rect r="r" b="b" t="t" l="l"/>
              <a:pathLst>
                <a:path h="791826" w="1201576">
                  <a:moveTo>
                    <a:pt x="600788" y="0"/>
                  </a:moveTo>
                  <a:cubicBezTo>
                    <a:pt x="268982" y="0"/>
                    <a:pt x="0" y="177256"/>
                    <a:pt x="0" y="395913"/>
                  </a:cubicBezTo>
                  <a:cubicBezTo>
                    <a:pt x="0" y="614570"/>
                    <a:pt x="268982" y="791826"/>
                    <a:pt x="600788" y="791826"/>
                  </a:cubicBezTo>
                  <a:cubicBezTo>
                    <a:pt x="932594" y="791826"/>
                    <a:pt x="1201576" y="614570"/>
                    <a:pt x="1201576" y="395913"/>
                  </a:cubicBezTo>
                  <a:cubicBezTo>
                    <a:pt x="1201576" y="177256"/>
                    <a:pt x="932594" y="0"/>
                    <a:pt x="600788" y="0"/>
                  </a:cubicBezTo>
                  <a:close/>
                </a:path>
              </a:pathLst>
            </a:custGeom>
            <a:solidFill>
              <a:srgbClr val="7390BA"/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112648" y="45659"/>
              <a:ext cx="976281" cy="671934"/>
            </a:xfrm>
            <a:prstGeom prst="rect">
              <a:avLst/>
            </a:prstGeom>
          </p:spPr>
          <p:txBody>
            <a:bodyPr anchor="ctr" rtlCol="false" tIns="190500" lIns="190500" bIns="190500" rIns="190500"/>
            <a:lstStyle/>
            <a:p>
              <a:pPr algn="ctr">
                <a:lnSpc>
                  <a:spcPts val="2488"/>
                </a:lnSpc>
              </a:pPr>
              <a:r>
                <a:rPr lang="en-US" sz="1899">
                  <a:solidFill>
                    <a:srgbClr val="FFFFFF"/>
                  </a:solidFill>
                  <a:latin typeface="Arita Dotum Medium"/>
                  <a:ea typeface="Arita Dotum Medium"/>
                </a:rPr>
                <a:t>'매일 근태 관리를 기록할 수 있어야 한다.</a:t>
              </a:r>
            </a:p>
            <a:p>
              <a:pPr algn="ctr">
                <a:lnSpc>
                  <a:spcPts val="2488"/>
                </a:lnSpc>
              </a:pPr>
              <a:r>
                <a:rPr lang="en-US" sz="1899">
                  <a:solidFill>
                    <a:srgbClr val="FFFFFF"/>
                  </a:solidFill>
                  <a:latin typeface="Arita Dotum Medium"/>
                  <a:ea typeface="Arita Dotum Medium"/>
                </a:rPr>
                <a:t>(출근 1회, 퇴근 1회)' 요구사항 반영 + 자동화</a:t>
              </a:r>
            </a:p>
            <a:p>
              <a:pPr algn="ctr">
                <a:lnSpc>
                  <a:spcPts val="2488"/>
                </a:lnSpc>
              </a:pPr>
            </a:p>
            <a:p>
              <a:pPr algn="ctr">
                <a:lnSpc>
                  <a:spcPts val="2488"/>
                </a:lnSpc>
              </a:pPr>
              <a:r>
                <a:rPr lang="en-US" sz="1899">
                  <a:solidFill>
                    <a:srgbClr val="FFFFFF"/>
                  </a:solidFill>
                  <a:latin typeface="Arita Dotum Medium"/>
                  <a:ea typeface="Arita Dotum Medium"/>
                </a:rPr>
                <a:t>-&gt; 결석 시 출결 기록이 없으므로 결석 상태 데이터 </a:t>
              </a:r>
            </a:p>
            <a:p>
              <a:pPr algn="ctr">
                <a:lnSpc>
                  <a:spcPts val="2488"/>
                </a:lnSpc>
              </a:pPr>
              <a:r>
                <a:rPr lang="en-US" sz="1899">
                  <a:solidFill>
                    <a:srgbClr val="FFFFFF"/>
                  </a:solidFill>
                  <a:latin typeface="Arita Dotum Medium"/>
                  <a:ea typeface="Arita Dotum Medium"/>
                </a:rPr>
                <a:t>insert 필요 (오늘 기준, 평일일 때만)</a:t>
              </a:r>
            </a:p>
            <a:p>
              <a:pPr algn="ctr">
                <a:lnSpc>
                  <a:spcPts val="2488"/>
                </a:lnSpc>
              </a:pPr>
            </a:p>
            <a:p>
              <a:pPr algn="ctr">
                <a:lnSpc>
                  <a:spcPts val="2488"/>
                </a:lnSpc>
              </a:pPr>
              <a:r>
                <a:rPr lang="en-US" sz="1899">
                  <a:solidFill>
                    <a:srgbClr val="FFFFFF"/>
                  </a:solidFill>
                  <a:latin typeface="Arita Dotum Medium"/>
                  <a:ea typeface="Arita Dotum Medium"/>
                </a:rPr>
                <a:t>-&gt; vcursor1 : 휴일 테이블 비교 커서</a:t>
              </a:r>
            </a:p>
            <a:p>
              <a:pPr algn="ctr">
                <a:lnSpc>
                  <a:spcPts val="2488"/>
                </a:lnSpc>
              </a:pPr>
              <a:r>
                <a:rPr lang="en-US" sz="1899">
                  <a:solidFill>
                    <a:srgbClr val="FFFFFF"/>
                  </a:solidFill>
                  <a:latin typeface="Arita Dotum Medium"/>
                  <a:ea typeface="Arita Dotum Medium"/>
                </a:rPr>
                <a:t>/ vcursor2 : 오늘 수업을 듣는 교육생 전체 커서</a:t>
              </a:r>
            </a:p>
            <a:p>
              <a:pPr algn="ctr">
                <a:lnSpc>
                  <a:spcPts val="2488"/>
                </a:lnSpc>
              </a:pPr>
              <a:r>
                <a:rPr lang="en-US" sz="1899">
                  <a:solidFill>
                    <a:srgbClr val="FFFFFF"/>
                  </a:solidFill>
                  <a:latin typeface="Arita Dotum Medium"/>
                  <a:ea typeface="Arita Dotum Medium"/>
                </a:rPr>
                <a:t>두가지 vcursor를 중복하여 쿼리, 원치 않는 중복 발생!</a:t>
              </a:r>
            </a:p>
            <a:p>
              <a:pPr algn="ctr">
                <a:lnSpc>
                  <a:spcPts val="2488"/>
                </a:lnSpc>
              </a:pPr>
            </a:p>
            <a:p>
              <a:pPr algn="ctr" marL="0" indent="0" lvl="0">
                <a:lnSpc>
                  <a:spcPts val="2488"/>
                </a:lnSpc>
              </a:pPr>
              <a:r>
                <a:rPr lang="en-US" sz="1899">
                  <a:solidFill>
                    <a:srgbClr val="FFFFFF"/>
                  </a:solidFill>
                  <a:latin typeface="Arita Dotum Medium"/>
                  <a:ea typeface="Arita Dotum Medium"/>
                </a:rPr>
                <a:t>-&gt; 평일 구분 변수를 따로 생성/loop 분리 -&gt; 해결!</a:t>
              </a:r>
            </a:p>
          </p:txBody>
        </p:sp>
      </p:grp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45245" cy="1906519"/>
            <a:chOff x="0" y="0"/>
            <a:chExt cx="5999270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270" cy="695503"/>
            </a:xfrm>
            <a:custGeom>
              <a:avLst/>
              <a:gdLst/>
              <a:ahLst/>
              <a:cxnLst/>
              <a:rect r="r" b="b" t="t" l="l"/>
              <a:pathLst>
                <a:path h="695503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625957" y="2915205"/>
            <a:ext cx="7724783" cy="6630061"/>
            <a:chOff x="0" y="0"/>
            <a:chExt cx="2818022" cy="24186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18022" cy="2418664"/>
            </a:xfrm>
            <a:custGeom>
              <a:avLst/>
              <a:gdLst/>
              <a:ahLst/>
              <a:cxnLst/>
              <a:rect r="r" b="b" t="t" l="l"/>
              <a:pathLst>
                <a:path h="2418664" w="2818022">
                  <a:moveTo>
                    <a:pt x="0" y="0"/>
                  </a:moveTo>
                  <a:lnTo>
                    <a:pt x="2818022" y="0"/>
                  </a:lnTo>
                  <a:lnTo>
                    <a:pt x="2818022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313677" y="915139"/>
            <a:ext cx="1362888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출결-PL/SQL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3039486"/>
            <a:ext cx="7665361" cy="362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</a:rPr>
              <a:t>B-5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-278358">
            <a:off x="13186236" y="8430575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905495" y="2915205"/>
            <a:ext cx="8358265" cy="6630061"/>
            <a:chOff x="0" y="0"/>
            <a:chExt cx="3049118" cy="241866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049118" cy="2418664"/>
            </a:xfrm>
            <a:custGeom>
              <a:avLst/>
              <a:gdLst/>
              <a:ahLst/>
              <a:cxnLst/>
              <a:rect r="r" b="b" t="t" l="l"/>
              <a:pathLst>
                <a:path h="2418664" w="3049118">
                  <a:moveTo>
                    <a:pt x="0" y="0"/>
                  </a:moveTo>
                  <a:lnTo>
                    <a:pt x="3049118" y="0"/>
                  </a:lnTo>
                  <a:lnTo>
                    <a:pt x="3049118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255028" y="3593300"/>
            <a:ext cx="5630146" cy="5885465"/>
            <a:chOff x="0" y="0"/>
            <a:chExt cx="7506861" cy="784728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521672" cy="4054744"/>
            </a:xfrm>
            <a:custGeom>
              <a:avLst/>
              <a:gdLst/>
              <a:ahLst/>
              <a:cxnLst/>
              <a:rect r="r" b="b" t="t" l="l"/>
              <a:pathLst>
                <a:path h="4054744" w="5521672">
                  <a:moveTo>
                    <a:pt x="0" y="0"/>
                  </a:moveTo>
                  <a:lnTo>
                    <a:pt x="5521672" y="0"/>
                  </a:lnTo>
                  <a:lnTo>
                    <a:pt x="5521672" y="4054744"/>
                  </a:lnTo>
                  <a:lnTo>
                    <a:pt x="0" y="40547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675" t="-1968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3973375"/>
              <a:ext cx="7506861" cy="3873911"/>
            </a:xfrm>
            <a:custGeom>
              <a:avLst/>
              <a:gdLst/>
              <a:ahLst/>
              <a:cxnLst/>
              <a:rect r="r" b="b" t="t" l="l"/>
              <a:pathLst>
                <a:path h="3873911" w="7506861">
                  <a:moveTo>
                    <a:pt x="0" y="0"/>
                  </a:moveTo>
                  <a:lnTo>
                    <a:pt x="7506861" y="0"/>
                  </a:lnTo>
                  <a:lnTo>
                    <a:pt x="7506861" y="3873911"/>
                  </a:lnTo>
                  <a:lnTo>
                    <a:pt x="0" y="38739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5591" t="-5730" r="0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9926490" y="3020436"/>
            <a:ext cx="7332810" cy="57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3EA8"/>
                </a:solidFill>
                <a:latin typeface="Arita Dotum Bold"/>
              </a:rPr>
              <a:t>procUpdateaAttendanceStatus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735748" y="3665085"/>
            <a:ext cx="7332810" cy="724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출결 데이터를 기반으로 정상, 지각, 조퇴에 대해 자동으로 출결 상태를 업데이트하는 프로시저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3161394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strike="noStrike" u="none">
                <a:solidFill>
                  <a:srgbClr val="000000"/>
                </a:solidFill>
                <a:latin typeface="Arita Dotum Medium"/>
                <a:ea typeface="Arita Dotum Medium"/>
              </a:rPr>
              <a:t>B-8 출결 상태 업데이트 프로시저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0811284" y="4642115"/>
            <a:ext cx="7048307" cy="4093041"/>
            <a:chOff x="0" y="0"/>
            <a:chExt cx="1201576" cy="69777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01576" cy="697771"/>
            </a:xfrm>
            <a:custGeom>
              <a:avLst/>
              <a:gdLst/>
              <a:ahLst/>
              <a:cxnLst/>
              <a:rect r="r" b="b" t="t" l="l"/>
              <a:pathLst>
                <a:path h="697771" w="1201576">
                  <a:moveTo>
                    <a:pt x="600788" y="0"/>
                  </a:moveTo>
                  <a:cubicBezTo>
                    <a:pt x="268982" y="0"/>
                    <a:pt x="0" y="156201"/>
                    <a:pt x="0" y="348885"/>
                  </a:cubicBezTo>
                  <a:cubicBezTo>
                    <a:pt x="0" y="541569"/>
                    <a:pt x="268982" y="697771"/>
                    <a:pt x="600788" y="697771"/>
                  </a:cubicBezTo>
                  <a:cubicBezTo>
                    <a:pt x="932594" y="697771"/>
                    <a:pt x="1201576" y="541569"/>
                    <a:pt x="1201576" y="348885"/>
                  </a:cubicBezTo>
                  <a:cubicBezTo>
                    <a:pt x="1201576" y="156201"/>
                    <a:pt x="932594" y="0"/>
                    <a:pt x="600788" y="0"/>
                  </a:cubicBezTo>
                  <a:close/>
                </a:path>
              </a:pathLst>
            </a:custGeom>
            <a:solidFill>
              <a:srgbClr val="7390BA"/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112648" y="36841"/>
              <a:ext cx="976281" cy="595514"/>
            </a:xfrm>
            <a:prstGeom prst="rect">
              <a:avLst/>
            </a:prstGeom>
          </p:spPr>
          <p:txBody>
            <a:bodyPr anchor="ctr" rtlCol="false" tIns="190500" lIns="190500" bIns="190500" rIns="190500"/>
            <a:lstStyle/>
            <a:p>
              <a:pPr algn="ctr">
                <a:lnSpc>
                  <a:spcPts val="2619"/>
                </a:lnSpc>
              </a:pPr>
              <a:r>
                <a:rPr lang="en-US" sz="1999">
                  <a:solidFill>
                    <a:srgbClr val="FFFFFF"/>
                  </a:solidFill>
                  <a:ea typeface="Arita Dotum Medium"/>
                </a:rPr>
                <a:t>사용자 편의를 위한</a:t>
              </a:r>
              <a:r>
                <a:rPr lang="en-US" sz="1999">
                  <a:solidFill>
                    <a:srgbClr val="FFFFFF"/>
                  </a:solidFill>
                  <a:latin typeface="Arita Dotum Medium"/>
                  <a:ea typeface="Arita Dotum Medium"/>
                </a:rPr>
                <a:t> 자동화 기능 고려</a:t>
              </a:r>
            </a:p>
            <a:p>
              <a:pPr algn="ctr">
                <a:lnSpc>
                  <a:spcPts val="2619"/>
                </a:lnSpc>
              </a:pPr>
            </a:p>
            <a:p>
              <a:pPr algn="ctr">
                <a:lnSpc>
                  <a:spcPts val="2619"/>
                </a:lnSpc>
              </a:pPr>
              <a:r>
                <a:rPr lang="en-US" sz="1999">
                  <a:solidFill>
                    <a:srgbClr val="FFFFFF"/>
                  </a:solidFill>
                  <a:latin typeface="Arita Dotum Medium"/>
                  <a:ea typeface="Arita Dotum Medium"/>
                </a:rPr>
                <a:t>-&gt; 트리거로 고려하였으나 트리거 무한 루프 형태로 </a:t>
              </a:r>
            </a:p>
            <a:p>
              <a:pPr algn="ctr">
                <a:lnSpc>
                  <a:spcPts val="2619"/>
                </a:lnSpc>
              </a:pPr>
              <a:r>
                <a:rPr lang="en-US" sz="1999">
                  <a:solidFill>
                    <a:srgbClr val="FFFFFF"/>
                  </a:solidFill>
                  <a:ea typeface="Arita Dotum Medium"/>
                </a:rPr>
                <a:t>이어지는 문제점 발견</a:t>
              </a:r>
            </a:p>
            <a:p>
              <a:pPr algn="ctr">
                <a:lnSpc>
                  <a:spcPts val="2619"/>
                </a:lnSpc>
              </a:pPr>
              <a:r>
                <a:rPr lang="en-US" sz="1999">
                  <a:solidFill>
                    <a:srgbClr val="FFFFFF"/>
                  </a:solidFill>
                  <a:latin typeface="Arita Dotum Medium"/>
                  <a:ea typeface="Arita Dotum Medium"/>
                </a:rPr>
                <a:t>(출결테이블 업데이트 시 트리거 작동 </a:t>
              </a:r>
            </a:p>
            <a:p>
              <a:pPr algn="ctr">
                <a:lnSpc>
                  <a:spcPts val="2619"/>
                </a:lnSpc>
              </a:pPr>
              <a:r>
                <a:rPr lang="en-US" sz="1999">
                  <a:solidFill>
                    <a:srgbClr val="FFFFFF"/>
                  </a:solidFill>
                  <a:latin typeface="Arita Dotum Medium"/>
                  <a:ea typeface="Arita Dotum Medium"/>
                </a:rPr>
                <a:t>&gt; 트리거에서 출결테이블 업데이트 </a:t>
              </a:r>
            </a:p>
            <a:p>
              <a:pPr algn="ctr">
                <a:lnSpc>
                  <a:spcPts val="2619"/>
                </a:lnSpc>
              </a:pPr>
              <a:r>
                <a:rPr lang="en-US" sz="1999">
                  <a:solidFill>
                    <a:srgbClr val="FFFFFF"/>
                  </a:solidFill>
                  <a:latin typeface="Arita Dotum Medium"/>
                  <a:ea typeface="Arita Dotum Medium"/>
                </a:rPr>
                <a:t>&gt; 다시 트리거 작동)</a:t>
              </a:r>
            </a:p>
            <a:p>
              <a:pPr algn="ctr">
                <a:lnSpc>
                  <a:spcPts val="2619"/>
                </a:lnSpc>
              </a:pPr>
            </a:p>
            <a:p>
              <a:pPr algn="ctr" marL="0" indent="0" lvl="0">
                <a:lnSpc>
                  <a:spcPts val="2619"/>
                </a:lnSpc>
              </a:pPr>
              <a:r>
                <a:rPr lang="en-US" sz="1999">
                  <a:solidFill>
                    <a:srgbClr val="FFFFFF"/>
                  </a:solidFill>
                  <a:latin typeface="Arita Dotum Medium"/>
                  <a:ea typeface="Arita Dotum Medium"/>
                </a:rPr>
                <a:t>-&gt; 업데이트용 프로시저로 변경/해결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44937" cy="1906519"/>
            <a:chOff x="0" y="0"/>
            <a:chExt cx="5999157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157" cy="695503"/>
            </a:xfrm>
            <a:custGeom>
              <a:avLst/>
              <a:gdLst/>
              <a:ahLst/>
              <a:cxnLst/>
              <a:rect r="r" b="b" t="t" l="l"/>
              <a:pathLst>
                <a:path h="695503" w="5999157">
                  <a:moveTo>
                    <a:pt x="0" y="0"/>
                  </a:moveTo>
                  <a:lnTo>
                    <a:pt x="5999157" y="0"/>
                  </a:lnTo>
                  <a:lnTo>
                    <a:pt x="5999157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2541381" y="915139"/>
            <a:ext cx="12832398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ea typeface="Arita Dotum Bold"/>
              </a:rPr>
              <a:t>요구사항 분석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05495" y="2917134"/>
            <a:ext cx="5135310" cy="5757653"/>
            <a:chOff x="0" y="0"/>
            <a:chExt cx="1873375" cy="21004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73375" cy="2100407"/>
            </a:xfrm>
            <a:custGeom>
              <a:avLst/>
              <a:gdLst/>
              <a:ahLst/>
              <a:cxnLst/>
              <a:rect r="r" b="b" t="t" l="l"/>
              <a:pathLst>
                <a:path h="2100407" w="1873375">
                  <a:moveTo>
                    <a:pt x="0" y="0"/>
                  </a:moveTo>
                  <a:lnTo>
                    <a:pt x="1873375" y="0"/>
                  </a:lnTo>
                  <a:lnTo>
                    <a:pt x="1873375" y="2100407"/>
                  </a:lnTo>
                  <a:lnTo>
                    <a:pt x="0" y="210040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6393239" y="2917134"/>
            <a:ext cx="5461493" cy="5757653"/>
            <a:chOff x="0" y="0"/>
            <a:chExt cx="1992367" cy="210040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92367" cy="2100407"/>
            </a:xfrm>
            <a:custGeom>
              <a:avLst/>
              <a:gdLst/>
              <a:ahLst/>
              <a:cxnLst/>
              <a:rect r="r" b="b" t="t" l="l"/>
              <a:pathLst>
                <a:path h="2100407" w="1992367">
                  <a:moveTo>
                    <a:pt x="0" y="0"/>
                  </a:moveTo>
                  <a:lnTo>
                    <a:pt x="1992367" y="0"/>
                  </a:lnTo>
                  <a:lnTo>
                    <a:pt x="1992367" y="2100407"/>
                  </a:lnTo>
                  <a:lnTo>
                    <a:pt x="0" y="210040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215122" y="2917134"/>
            <a:ext cx="5135310" cy="5757653"/>
            <a:chOff x="0" y="0"/>
            <a:chExt cx="1873375" cy="210040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73375" cy="2100407"/>
            </a:xfrm>
            <a:custGeom>
              <a:avLst/>
              <a:gdLst/>
              <a:ahLst/>
              <a:cxnLst/>
              <a:rect r="r" b="b" t="t" l="l"/>
              <a:pathLst>
                <a:path h="2100407" w="1873375">
                  <a:moveTo>
                    <a:pt x="0" y="0"/>
                  </a:moveTo>
                  <a:lnTo>
                    <a:pt x="1873375" y="0"/>
                  </a:lnTo>
                  <a:lnTo>
                    <a:pt x="1873375" y="2100407"/>
                  </a:lnTo>
                  <a:lnTo>
                    <a:pt x="0" y="210040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87150" y="3161932"/>
            <a:ext cx="4404073" cy="4324996"/>
            <a:chOff x="0" y="0"/>
            <a:chExt cx="5872098" cy="5766662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47625"/>
              <a:ext cx="5872098" cy="750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003EA8"/>
                  </a:solidFill>
                  <a:ea typeface="Arita Dotum Bold"/>
                </a:rPr>
                <a:t>관리자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921612"/>
              <a:ext cx="5872098" cy="45326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1">
                <a:lnSpc>
                  <a:spcPts val="3959"/>
                </a:lnSpc>
                <a:spcBef>
                  <a:spcPct val="0"/>
                </a:spcBef>
              </a:pPr>
              <a:r>
                <a:rPr lang="en-US" sz="2199" strike="noStrike" u="none">
                  <a:solidFill>
                    <a:srgbClr val="000000"/>
                  </a:solidFill>
                  <a:latin typeface="Arita Dotum Medium"/>
                  <a:ea typeface="Arita Dotum Medium"/>
                </a:rPr>
                <a:t>- 기초 정보 관리</a:t>
              </a:r>
            </a:p>
            <a:p>
              <a:pPr algn="just" marL="0" indent="0" lvl="1">
                <a:lnSpc>
                  <a:spcPts val="3959"/>
                </a:lnSpc>
                <a:spcBef>
                  <a:spcPct val="0"/>
                </a:spcBef>
              </a:pPr>
              <a:r>
                <a:rPr lang="en-US" sz="2199" strike="noStrike" u="none">
                  <a:solidFill>
                    <a:srgbClr val="000000"/>
                  </a:solidFill>
                  <a:latin typeface="Arita Dotum Medium"/>
                  <a:ea typeface="Arita Dotum Medium"/>
                </a:rPr>
                <a:t>- 교사 계정 관리</a:t>
              </a:r>
            </a:p>
            <a:p>
              <a:pPr algn="just" marL="0" indent="0" lvl="1">
                <a:lnSpc>
                  <a:spcPts val="3959"/>
                </a:lnSpc>
                <a:spcBef>
                  <a:spcPct val="0"/>
                </a:spcBef>
              </a:pPr>
              <a:r>
                <a:rPr lang="en-US" sz="2199" strike="noStrike" u="none">
                  <a:solidFill>
                    <a:srgbClr val="000000"/>
                  </a:solidFill>
                  <a:latin typeface="Arita Dotum Medium"/>
                  <a:ea typeface="Arita Dotum Medium"/>
                </a:rPr>
                <a:t>- 개설 과정 관리</a:t>
              </a:r>
            </a:p>
            <a:p>
              <a:pPr algn="just" marL="0" indent="0" lvl="1">
                <a:lnSpc>
                  <a:spcPts val="3959"/>
                </a:lnSpc>
                <a:spcBef>
                  <a:spcPct val="0"/>
                </a:spcBef>
              </a:pPr>
              <a:r>
                <a:rPr lang="en-US" sz="2199" strike="noStrike" u="none">
                  <a:solidFill>
                    <a:srgbClr val="000000"/>
                  </a:solidFill>
                  <a:latin typeface="Arita Dotum Medium"/>
                  <a:ea typeface="Arita Dotum Medium"/>
                </a:rPr>
                <a:t>- 개설 과목 관리</a:t>
              </a:r>
            </a:p>
            <a:p>
              <a:pPr algn="just" marL="0" indent="0" lvl="1">
                <a:lnSpc>
                  <a:spcPts val="3959"/>
                </a:lnSpc>
                <a:spcBef>
                  <a:spcPct val="0"/>
                </a:spcBef>
              </a:pPr>
              <a:r>
                <a:rPr lang="en-US" sz="2199" strike="noStrike" u="none">
                  <a:solidFill>
                    <a:srgbClr val="000000"/>
                  </a:solidFill>
                  <a:latin typeface="Arita Dotum Medium"/>
                  <a:ea typeface="Arita Dotum Medium"/>
                </a:rPr>
                <a:t>- 교육생 관리</a:t>
              </a:r>
            </a:p>
            <a:p>
              <a:pPr algn="just" marL="0" indent="0" lvl="1">
                <a:lnSpc>
                  <a:spcPts val="3959"/>
                </a:lnSpc>
                <a:spcBef>
                  <a:spcPct val="0"/>
                </a:spcBef>
              </a:pPr>
              <a:r>
                <a:rPr lang="en-US" sz="2199" strike="noStrike" u="none">
                  <a:solidFill>
                    <a:srgbClr val="000000"/>
                  </a:solidFill>
                  <a:latin typeface="Arita Dotum Medium"/>
                  <a:ea typeface="Arita Dotum Medium"/>
                </a:rPr>
                <a:t>- 시험 관리 및 성적 조회</a:t>
              </a:r>
            </a:p>
            <a:p>
              <a:pPr algn="just" marL="0" indent="0" lvl="1">
                <a:lnSpc>
                  <a:spcPts val="3959"/>
                </a:lnSpc>
                <a:spcBef>
                  <a:spcPct val="0"/>
                </a:spcBef>
              </a:pPr>
              <a:r>
                <a:rPr lang="en-US" sz="2199" strike="noStrike" u="none">
                  <a:solidFill>
                    <a:srgbClr val="000000"/>
                  </a:solidFill>
                  <a:latin typeface="Arita Dotum Medium"/>
                  <a:ea typeface="Arita Dotum Medium"/>
                </a:rPr>
                <a:t>- 출결 관리 및 출결 조회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941963" y="3161932"/>
            <a:ext cx="4404073" cy="3334396"/>
            <a:chOff x="0" y="0"/>
            <a:chExt cx="5872098" cy="4445862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47625"/>
              <a:ext cx="5872098" cy="750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003EA8"/>
                  </a:solidFill>
                  <a:ea typeface="Arita Dotum Bold"/>
                </a:rPr>
                <a:t>교사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921612"/>
              <a:ext cx="5872098" cy="32118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1">
                <a:lnSpc>
                  <a:spcPts val="3959"/>
                </a:lnSpc>
                <a:spcBef>
                  <a:spcPct val="0"/>
                </a:spcBef>
              </a:pPr>
              <a:r>
                <a:rPr lang="en-US" sz="2199" strike="noStrike" u="none">
                  <a:solidFill>
                    <a:srgbClr val="000000"/>
                  </a:solidFill>
                  <a:latin typeface="Arita Dotum Medium"/>
                  <a:ea typeface="Arita Dotum Medium"/>
                </a:rPr>
                <a:t>- 강의스케쥴 조회</a:t>
              </a:r>
            </a:p>
            <a:p>
              <a:pPr algn="just" marL="0" indent="0" lvl="1">
                <a:lnSpc>
                  <a:spcPts val="3959"/>
                </a:lnSpc>
                <a:spcBef>
                  <a:spcPct val="0"/>
                </a:spcBef>
              </a:pPr>
              <a:r>
                <a:rPr lang="en-US" sz="2199" strike="noStrike" u="none">
                  <a:solidFill>
                    <a:srgbClr val="000000"/>
                  </a:solidFill>
                  <a:latin typeface="Arita Dotum Medium"/>
                  <a:ea typeface="Arita Dotum Medium"/>
                </a:rPr>
                <a:t>- 출결 관리 및 출결 조회</a:t>
              </a:r>
            </a:p>
            <a:p>
              <a:pPr algn="just" marL="0" indent="0" lvl="1">
                <a:lnSpc>
                  <a:spcPts val="3959"/>
                </a:lnSpc>
                <a:spcBef>
                  <a:spcPct val="0"/>
                </a:spcBef>
              </a:pPr>
              <a:r>
                <a:rPr lang="en-US" sz="2199" strike="noStrike" u="none">
                  <a:solidFill>
                    <a:srgbClr val="000000"/>
                  </a:solidFill>
                  <a:latin typeface="Arita Dotum Medium"/>
                  <a:ea typeface="Arita Dotum Medium"/>
                </a:rPr>
                <a:t>- 배점 입출력</a:t>
              </a:r>
            </a:p>
            <a:p>
              <a:pPr algn="just" marL="0" indent="0" lvl="1">
                <a:lnSpc>
                  <a:spcPts val="3959"/>
                </a:lnSpc>
                <a:spcBef>
                  <a:spcPct val="0"/>
                </a:spcBef>
              </a:pPr>
              <a:r>
                <a:rPr lang="en-US" sz="2199" strike="noStrike" u="none">
                  <a:solidFill>
                    <a:srgbClr val="000000"/>
                  </a:solidFill>
                  <a:latin typeface="Arita Dotum Medium"/>
                  <a:ea typeface="Arita Dotum Medium"/>
                </a:rPr>
                <a:t>- 성적 입출력</a:t>
              </a:r>
            </a:p>
            <a:p>
              <a:pPr algn="just" marL="0" indent="0" lvl="1">
                <a:lnSpc>
                  <a:spcPts val="39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596777" y="3161932"/>
            <a:ext cx="4404073" cy="2343796"/>
            <a:chOff x="0" y="0"/>
            <a:chExt cx="5872098" cy="3125062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47625"/>
              <a:ext cx="5872098" cy="750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003EA8"/>
                  </a:solidFill>
                  <a:ea typeface="Arita Dotum Bold"/>
                </a:rPr>
                <a:t>교육생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921612"/>
              <a:ext cx="5872098" cy="18910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1">
                <a:lnSpc>
                  <a:spcPts val="3959"/>
                </a:lnSpc>
                <a:spcBef>
                  <a:spcPct val="0"/>
                </a:spcBef>
              </a:pPr>
              <a:r>
                <a:rPr lang="en-US" sz="2199" strike="noStrike" u="none">
                  <a:solidFill>
                    <a:srgbClr val="000000"/>
                  </a:solidFill>
                  <a:latin typeface="Arita Dotum Medium"/>
                  <a:ea typeface="Arita Dotum Medium"/>
                </a:rPr>
                <a:t>- 성적 조회</a:t>
              </a:r>
            </a:p>
            <a:p>
              <a:pPr algn="just" marL="0" indent="0" lvl="1">
                <a:lnSpc>
                  <a:spcPts val="3959"/>
                </a:lnSpc>
                <a:spcBef>
                  <a:spcPct val="0"/>
                </a:spcBef>
              </a:pPr>
              <a:r>
                <a:rPr lang="en-US" sz="2199" strike="noStrike" u="none">
                  <a:solidFill>
                    <a:srgbClr val="000000"/>
                  </a:solidFill>
                  <a:latin typeface="Arita Dotum Medium"/>
                  <a:ea typeface="Arita Dotum Medium"/>
                </a:rPr>
                <a:t>- 출결 관리 및 조회</a:t>
              </a:r>
            </a:p>
            <a:p>
              <a:pPr algn="just" marL="0" indent="0" lvl="1">
                <a:lnSpc>
                  <a:spcPts val="39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true" flipV="false" rot="0">
            <a:off x="15484919" y="8123782"/>
            <a:ext cx="4585506" cy="1625770"/>
          </a:xfrm>
          <a:custGeom>
            <a:avLst/>
            <a:gdLst/>
            <a:ahLst/>
            <a:cxnLst/>
            <a:rect r="r" b="b" t="t" l="l"/>
            <a:pathLst>
              <a:path h="1625770" w="4585506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-1782425" y="8123782"/>
            <a:ext cx="4585506" cy="1625770"/>
          </a:xfrm>
          <a:custGeom>
            <a:avLst/>
            <a:gdLst/>
            <a:ahLst/>
            <a:cxnLst/>
            <a:rect r="r" b="b" t="t" l="l"/>
            <a:pathLst>
              <a:path h="1625770" w="4585506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923192" y="-166829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9294" y="657204"/>
            <a:ext cx="15795020" cy="1907038"/>
            <a:chOff x="0" y="0"/>
            <a:chExt cx="5762066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62066" cy="695693"/>
            </a:xfrm>
            <a:custGeom>
              <a:avLst/>
              <a:gdLst/>
              <a:ahLst/>
              <a:cxnLst/>
              <a:rect r="r" b="b" t="t" l="l"/>
              <a:pathLst>
                <a:path h="695693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9294" y="2903804"/>
            <a:ext cx="15795020" cy="1269294"/>
            <a:chOff x="0" y="0"/>
            <a:chExt cx="5762066" cy="4630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62066" cy="463042"/>
            </a:xfrm>
            <a:custGeom>
              <a:avLst/>
              <a:gdLst/>
              <a:ahLst/>
              <a:cxnLst/>
              <a:rect r="r" b="b" t="t" l="l"/>
              <a:pathLst>
                <a:path h="463042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463042"/>
                  </a:lnTo>
                  <a:lnTo>
                    <a:pt x="0" y="4630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19294" y="4537842"/>
            <a:ext cx="15795020" cy="5141985"/>
            <a:chOff x="0" y="0"/>
            <a:chExt cx="5762066" cy="18758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62066" cy="1875810"/>
            </a:xfrm>
            <a:custGeom>
              <a:avLst/>
              <a:gdLst/>
              <a:ahLst/>
              <a:cxnLst/>
              <a:rect r="r" b="b" t="t" l="l"/>
              <a:pathLst>
                <a:path h="1875810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1875810"/>
                  </a:lnTo>
                  <a:lnTo>
                    <a:pt x="0" y="187581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345698" y="4629692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B-13 출결 인정 서류 관리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03445" y="915398"/>
            <a:ext cx="7881111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출결-ANSI SQL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345698" y="5130066"/>
            <a:ext cx="10625764" cy="986871"/>
          </a:xfrm>
          <a:custGeom>
            <a:avLst/>
            <a:gdLst/>
            <a:ahLst/>
            <a:cxnLst/>
            <a:rect r="r" b="b" t="t" l="l"/>
            <a:pathLst>
              <a:path h="986871" w="10625764">
                <a:moveTo>
                  <a:pt x="0" y="0"/>
                </a:moveTo>
                <a:lnTo>
                  <a:pt x="10625764" y="0"/>
                </a:lnTo>
                <a:lnTo>
                  <a:pt x="10625764" y="986871"/>
                </a:lnTo>
                <a:lnTo>
                  <a:pt x="0" y="986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66019" y="6945612"/>
            <a:ext cx="6748295" cy="549971"/>
          </a:xfrm>
          <a:custGeom>
            <a:avLst/>
            <a:gdLst/>
            <a:ahLst/>
            <a:cxnLst/>
            <a:rect r="r" b="b" t="t" l="l"/>
            <a:pathLst>
              <a:path h="549971" w="6748295">
                <a:moveTo>
                  <a:pt x="0" y="0"/>
                </a:moveTo>
                <a:lnTo>
                  <a:pt x="6748294" y="0"/>
                </a:lnTo>
                <a:lnTo>
                  <a:pt x="6748294" y="549972"/>
                </a:lnTo>
                <a:lnTo>
                  <a:pt x="0" y="549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017513" y="4992277"/>
            <a:ext cx="3996800" cy="979082"/>
          </a:xfrm>
          <a:custGeom>
            <a:avLst/>
            <a:gdLst/>
            <a:ahLst/>
            <a:cxnLst/>
            <a:rect r="r" b="b" t="t" l="l"/>
            <a:pathLst>
              <a:path h="979082" w="3996800">
                <a:moveTo>
                  <a:pt x="0" y="0"/>
                </a:moveTo>
                <a:lnTo>
                  <a:pt x="3996800" y="0"/>
                </a:lnTo>
                <a:lnTo>
                  <a:pt x="3996800" y="979082"/>
                </a:lnTo>
                <a:lnTo>
                  <a:pt x="0" y="9790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45698" y="6945612"/>
            <a:ext cx="5117428" cy="2403912"/>
          </a:xfrm>
          <a:custGeom>
            <a:avLst/>
            <a:gdLst/>
            <a:ahLst/>
            <a:cxnLst/>
            <a:rect r="r" b="b" t="t" l="l"/>
            <a:pathLst>
              <a:path h="2403912" w="5117428">
                <a:moveTo>
                  <a:pt x="0" y="0"/>
                </a:moveTo>
                <a:lnTo>
                  <a:pt x="5117429" y="0"/>
                </a:lnTo>
                <a:lnTo>
                  <a:pt x="5117429" y="2403912"/>
                </a:lnTo>
                <a:lnTo>
                  <a:pt x="0" y="24039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98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093558" y="2947956"/>
            <a:ext cx="5665303" cy="1215696"/>
          </a:xfrm>
          <a:custGeom>
            <a:avLst/>
            <a:gdLst/>
            <a:ahLst/>
            <a:cxnLst/>
            <a:rect r="r" b="b" t="t" l="l"/>
            <a:pathLst>
              <a:path h="1215696" w="5665303">
                <a:moveTo>
                  <a:pt x="0" y="0"/>
                </a:moveTo>
                <a:lnTo>
                  <a:pt x="5665303" y="0"/>
                </a:lnTo>
                <a:lnTo>
                  <a:pt x="5665303" y="1215696"/>
                </a:lnTo>
                <a:lnTo>
                  <a:pt x="0" y="12156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79841"/>
            </a:stretch>
          </a:blipFill>
        </p:spPr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45245" cy="1906519"/>
            <a:chOff x="0" y="0"/>
            <a:chExt cx="5999270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270" cy="695503"/>
            </a:xfrm>
            <a:custGeom>
              <a:avLst/>
              <a:gdLst/>
              <a:ahLst/>
              <a:cxnLst/>
              <a:rect r="r" b="b" t="t" l="l"/>
              <a:pathLst>
                <a:path h="695503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625957" y="2915205"/>
            <a:ext cx="7724783" cy="6630061"/>
            <a:chOff x="0" y="0"/>
            <a:chExt cx="2818022" cy="24186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18022" cy="2418664"/>
            </a:xfrm>
            <a:custGeom>
              <a:avLst/>
              <a:gdLst/>
              <a:ahLst/>
              <a:cxnLst/>
              <a:rect r="r" b="b" t="t" l="l"/>
              <a:pathLst>
                <a:path h="2418664" w="2818022">
                  <a:moveTo>
                    <a:pt x="0" y="0"/>
                  </a:moveTo>
                  <a:lnTo>
                    <a:pt x="2818022" y="0"/>
                  </a:lnTo>
                  <a:lnTo>
                    <a:pt x="2818022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3039486"/>
            <a:ext cx="7665361" cy="362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</a:rPr>
              <a:t>B-5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278358">
            <a:off x="13186236" y="8430575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26069" y="2915205"/>
            <a:ext cx="8358265" cy="6630061"/>
            <a:chOff x="0" y="0"/>
            <a:chExt cx="3049118" cy="241866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049118" cy="2418664"/>
            </a:xfrm>
            <a:custGeom>
              <a:avLst/>
              <a:gdLst/>
              <a:ahLst/>
              <a:cxnLst/>
              <a:rect r="r" b="b" t="t" l="l"/>
              <a:pathLst>
                <a:path h="2418664" w="3049118">
                  <a:moveTo>
                    <a:pt x="0" y="0"/>
                  </a:moveTo>
                  <a:lnTo>
                    <a:pt x="3049118" y="0"/>
                  </a:lnTo>
                  <a:lnTo>
                    <a:pt x="3049118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028700" y="3547865"/>
            <a:ext cx="5836792" cy="5930120"/>
          </a:xfrm>
          <a:custGeom>
            <a:avLst/>
            <a:gdLst/>
            <a:ahLst/>
            <a:cxnLst/>
            <a:rect r="r" b="b" t="t" l="l"/>
            <a:pathLst>
              <a:path h="5930120" w="5836792">
                <a:moveTo>
                  <a:pt x="0" y="0"/>
                </a:moveTo>
                <a:lnTo>
                  <a:pt x="5836792" y="0"/>
                </a:lnTo>
                <a:lnTo>
                  <a:pt x="5836792" y="5930120"/>
                </a:lnTo>
                <a:lnTo>
                  <a:pt x="0" y="59301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167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825219" y="4661245"/>
            <a:ext cx="6117339" cy="1333999"/>
          </a:xfrm>
          <a:custGeom>
            <a:avLst/>
            <a:gdLst/>
            <a:ahLst/>
            <a:cxnLst/>
            <a:rect r="r" b="b" t="t" l="l"/>
            <a:pathLst>
              <a:path h="1333999" w="6117339">
                <a:moveTo>
                  <a:pt x="0" y="0"/>
                </a:moveTo>
                <a:lnTo>
                  <a:pt x="6117339" y="0"/>
                </a:lnTo>
                <a:lnTo>
                  <a:pt x="6117339" y="1333999"/>
                </a:lnTo>
                <a:lnTo>
                  <a:pt x="0" y="13339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121197" y="5685482"/>
            <a:ext cx="3296264" cy="1869996"/>
          </a:xfrm>
          <a:custGeom>
            <a:avLst/>
            <a:gdLst/>
            <a:ahLst/>
            <a:cxnLst/>
            <a:rect r="r" b="b" t="t" l="l"/>
            <a:pathLst>
              <a:path h="1869996" w="3296264">
                <a:moveTo>
                  <a:pt x="0" y="0"/>
                </a:moveTo>
                <a:lnTo>
                  <a:pt x="3296264" y="0"/>
                </a:lnTo>
                <a:lnTo>
                  <a:pt x="3296264" y="1869996"/>
                </a:lnTo>
                <a:lnTo>
                  <a:pt x="0" y="186999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209800" y="7488408"/>
            <a:ext cx="3207661" cy="134139"/>
          </a:xfrm>
          <a:custGeom>
            <a:avLst/>
            <a:gdLst/>
            <a:ahLst/>
            <a:cxnLst/>
            <a:rect r="r" b="b" t="t" l="l"/>
            <a:pathLst>
              <a:path h="134139" w="3207661">
                <a:moveTo>
                  <a:pt x="0" y="0"/>
                </a:moveTo>
                <a:lnTo>
                  <a:pt x="3207661" y="0"/>
                </a:lnTo>
                <a:lnTo>
                  <a:pt x="3207661" y="134139"/>
                </a:lnTo>
                <a:lnTo>
                  <a:pt x="0" y="1341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313677" y="915139"/>
            <a:ext cx="1362888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출결-PL/SQL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735748" y="3665085"/>
            <a:ext cx="7332810" cy="724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출결 인정 서류를 제출하면 출석 인정, 미인정으로 변경되는 프로시저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3161394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strike="noStrike" u="none">
                <a:solidFill>
                  <a:srgbClr val="000000"/>
                </a:solidFill>
                <a:latin typeface="Arita Dotum Medium"/>
                <a:ea typeface="Arita Dotum Medium"/>
              </a:rPr>
              <a:t>B-13 출석 인정 서류 확인 프로시저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8948568" y="7112490"/>
            <a:ext cx="4738395" cy="2256334"/>
            <a:chOff x="0" y="0"/>
            <a:chExt cx="1201576" cy="57216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01576" cy="572168"/>
            </a:xfrm>
            <a:custGeom>
              <a:avLst/>
              <a:gdLst/>
              <a:ahLst/>
              <a:cxnLst/>
              <a:rect r="r" b="b" t="t" l="l"/>
              <a:pathLst>
                <a:path h="572168" w="1201576">
                  <a:moveTo>
                    <a:pt x="600788" y="0"/>
                  </a:moveTo>
                  <a:cubicBezTo>
                    <a:pt x="268982" y="0"/>
                    <a:pt x="0" y="128084"/>
                    <a:pt x="0" y="286084"/>
                  </a:cubicBezTo>
                  <a:cubicBezTo>
                    <a:pt x="0" y="444084"/>
                    <a:pt x="268982" y="572168"/>
                    <a:pt x="600788" y="572168"/>
                  </a:cubicBezTo>
                  <a:cubicBezTo>
                    <a:pt x="932594" y="572168"/>
                    <a:pt x="1201576" y="444084"/>
                    <a:pt x="1201576" y="286084"/>
                  </a:cubicBezTo>
                  <a:cubicBezTo>
                    <a:pt x="1201576" y="128084"/>
                    <a:pt x="932594" y="0"/>
                    <a:pt x="600788" y="0"/>
                  </a:cubicBezTo>
                  <a:close/>
                </a:path>
              </a:pathLst>
            </a:custGeom>
            <a:solidFill>
              <a:srgbClr val="7390BA"/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112648" y="15541"/>
              <a:ext cx="976281" cy="502986"/>
            </a:xfrm>
            <a:prstGeom prst="rect">
              <a:avLst/>
            </a:prstGeom>
          </p:spPr>
          <p:txBody>
            <a:bodyPr anchor="ctr" rtlCol="false" tIns="190500" lIns="190500" bIns="190500" rIns="1905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ea typeface="Arita Dotum Medium"/>
                </a:rPr>
                <a:t>출석 인정 가능 서류 제출 시</a:t>
              </a:r>
            </a:p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Arita Dotum Medium"/>
                  <a:ea typeface="Arita Dotum Medium"/>
                </a:rPr>
                <a:t>(서류 확인 후 관련 서류를 업로드),</a:t>
              </a:r>
            </a:p>
            <a:p>
              <a:pPr algn="ctr" marL="0" indent="0" lvl="0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FFFFFF"/>
                  </a:solidFill>
                  <a:latin typeface="Arita Dotum Medium"/>
                  <a:ea typeface="Arita Dotum Medium"/>
                </a:rPr>
                <a:t>출석 인정 여부가 ‘인정’ 상태로 Update 되는 프로시저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9908900" y="3020436"/>
            <a:ext cx="7332810" cy="57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3EA8"/>
                </a:solidFill>
                <a:latin typeface="Arita Dotum Bold"/>
              </a:rPr>
              <a:t>procInsertattendancePapers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45245" cy="1906519"/>
            <a:chOff x="0" y="0"/>
            <a:chExt cx="5999270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270" cy="695503"/>
            </a:xfrm>
            <a:custGeom>
              <a:avLst/>
              <a:gdLst/>
              <a:ahLst/>
              <a:cxnLst/>
              <a:rect r="r" b="b" t="t" l="l"/>
              <a:pathLst>
                <a:path h="695503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625957" y="2915205"/>
            <a:ext cx="7724783" cy="6630061"/>
            <a:chOff x="0" y="0"/>
            <a:chExt cx="2818022" cy="24186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18022" cy="2418664"/>
            </a:xfrm>
            <a:custGeom>
              <a:avLst/>
              <a:gdLst/>
              <a:ahLst/>
              <a:cxnLst/>
              <a:rect r="r" b="b" t="t" l="l"/>
              <a:pathLst>
                <a:path h="2418664" w="2818022">
                  <a:moveTo>
                    <a:pt x="0" y="0"/>
                  </a:moveTo>
                  <a:lnTo>
                    <a:pt x="2818022" y="0"/>
                  </a:lnTo>
                  <a:lnTo>
                    <a:pt x="2818022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313677" y="915139"/>
            <a:ext cx="1362888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출결-PL/SQL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3039486"/>
            <a:ext cx="7665361" cy="362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</a:rPr>
              <a:t>B-5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-278358">
            <a:off x="13186236" y="8430575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926069" y="2915205"/>
            <a:ext cx="8358265" cy="6630061"/>
            <a:chOff x="0" y="0"/>
            <a:chExt cx="3049118" cy="241866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049118" cy="2418664"/>
            </a:xfrm>
            <a:custGeom>
              <a:avLst/>
              <a:gdLst/>
              <a:ahLst/>
              <a:cxnLst/>
              <a:rect r="r" b="b" t="t" l="l"/>
              <a:pathLst>
                <a:path h="2418664" w="3049118">
                  <a:moveTo>
                    <a:pt x="0" y="0"/>
                  </a:moveTo>
                  <a:lnTo>
                    <a:pt x="3049118" y="0"/>
                  </a:lnTo>
                  <a:lnTo>
                    <a:pt x="3049118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146112" y="3547865"/>
            <a:ext cx="7997888" cy="2892346"/>
          </a:xfrm>
          <a:custGeom>
            <a:avLst/>
            <a:gdLst/>
            <a:ahLst/>
            <a:cxnLst/>
            <a:rect r="r" b="b" t="t" l="l"/>
            <a:pathLst>
              <a:path h="2892346" w="7997888">
                <a:moveTo>
                  <a:pt x="0" y="0"/>
                </a:moveTo>
                <a:lnTo>
                  <a:pt x="7997888" y="0"/>
                </a:lnTo>
                <a:lnTo>
                  <a:pt x="7997888" y="2892346"/>
                </a:lnTo>
                <a:lnTo>
                  <a:pt x="0" y="28923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468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908900" y="3020436"/>
            <a:ext cx="7332810" cy="57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3EA8"/>
                </a:solidFill>
                <a:latin typeface="Arita Dotum Bold"/>
              </a:rPr>
              <a:t>trgUpdateAttendance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735748" y="3665085"/>
            <a:ext cx="7332810" cy="724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관리자가 출결 인정 서류를 기반으로 출석 인정 처리하면 해당 날짜 출결 상태를 결석에서 정상인 ‘1’로 변경하는 트리거 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3161394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strike="noStrike" u="none">
                <a:solidFill>
                  <a:srgbClr val="000000"/>
                </a:solidFill>
                <a:latin typeface="Arita Dotum Medium"/>
                <a:ea typeface="Arita Dotum Medium"/>
              </a:rPr>
              <a:t>B-13 출결 상태 변경 트리거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9294" y="657204"/>
            <a:ext cx="15795020" cy="1907038"/>
            <a:chOff x="0" y="0"/>
            <a:chExt cx="5762066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62066" cy="695693"/>
            </a:xfrm>
            <a:custGeom>
              <a:avLst/>
              <a:gdLst/>
              <a:ahLst/>
              <a:cxnLst/>
              <a:rect r="r" b="b" t="t" l="l"/>
              <a:pathLst>
                <a:path h="695693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9294" y="6510563"/>
            <a:ext cx="15795020" cy="3163563"/>
            <a:chOff x="0" y="0"/>
            <a:chExt cx="5762066" cy="11540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62066" cy="1154076"/>
            </a:xfrm>
            <a:custGeom>
              <a:avLst/>
              <a:gdLst/>
              <a:ahLst/>
              <a:cxnLst/>
              <a:rect r="r" b="b" t="t" l="l"/>
              <a:pathLst>
                <a:path h="1154076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1154076"/>
                  </a:lnTo>
                  <a:lnTo>
                    <a:pt x="0" y="115407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19294" y="2915205"/>
            <a:ext cx="15795020" cy="3242932"/>
            <a:chOff x="0" y="0"/>
            <a:chExt cx="5762066" cy="118303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62066" cy="1183031"/>
            </a:xfrm>
            <a:custGeom>
              <a:avLst/>
              <a:gdLst/>
              <a:ahLst/>
              <a:cxnLst/>
              <a:rect r="r" b="b" t="t" l="l"/>
              <a:pathLst>
                <a:path h="1183031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1183031"/>
                  </a:lnTo>
                  <a:lnTo>
                    <a:pt x="0" y="118303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514691" y="6975324"/>
            <a:ext cx="7078586" cy="2661348"/>
          </a:xfrm>
          <a:custGeom>
            <a:avLst/>
            <a:gdLst/>
            <a:ahLst/>
            <a:cxnLst/>
            <a:rect r="r" b="b" t="t" l="l"/>
            <a:pathLst>
              <a:path h="2661348" w="7078586">
                <a:moveTo>
                  <a:pt x="0" y="0"/>
                </a:moveTo>
                <a:lnTo>
                  <a:pt x="7078586" y="0"/>
                </a:lnTo>
                <a:lnTo>
                  <a:pt x="7078586" y="2661348"/>
                </a:lnTo>
                <a:lnTo>
                  <a:pt x="0" y="26613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36292" y="3402071"/>
            <a:ext cx="4974821" cy="2708952"/>
          </a:xfrm>
          <a:custGeom>
            <a:avLst/>
            <a:gdLst/>
            <a:ahLst/>
            <a:cxnLst/>
            <a:rect r="r" b="b" t="t" l="l"/>
            <a:pathLst>
              <a:path h="2708952" w="4974821">
                <a:moveTo>
                  <a:pt x="0" y="0"/>
                </a:moveTo>
                <a:lnTo>
                  <a:pt x="4974821" y="0"/>
                </a:lnTo>
                <a:lnTo>
                  <a:pt x="4974821" y="2708951"/>
                </a:lnTo>
                <a:lnTo>
                  <a:pt x="0" y="2708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620" r="0" b="-12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406361" y="7541651"/>
            <a:ext cx="7356388" cy="1101387"/>
          </a:xfrm>
          <a:custGeom>
            <a:avLst/>
            <a:gdLst/>
            <a:ahLst/>
            <a:cxnLst/>
            <a:rect r="r" b="b" t="t" l="l"/>
            <a:pathLst>
              <a:path h="1101387" w="7356388">
                <a:moveTo>
                  <a:pt x="0" y="0"/>
                </a:moveTo>
                <a:lnTo>
                  <a:pt x="7356388" y="0"/>
                </a:lnTo>
                <a:lnTo>
                  <a:pt x="7356388" y="1101387"/>
                </a:lnTo>
                <a:lnTo>
                  <a:pt x="0" y="11013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14164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406361" y="4121837"/>
            <a:ext cx="7356388" cy="1269419"/>
          </a:xfrm>
          <a:custGeom>
            <a:avLst/>
            <a:gdLst/>
            <a:ahLst/>
            <a:cxnLst/>
            <a:rect r="r" b="b" t="t" l="l"/>
            <a:pathLst>
              <a:path h="1269419" w="7356388">
                <a:moveTo>
                  <a:pt x="0" y="0"/>
                </a:moveTo>
                <a:lnTo>
                  <a:pt x="7356388" y="0"/>
                </a:lnTo>
                <a:lnTo>
                  <a:pt x="7356388" y="1269419"/>
                </a:lnTo>
                <a:lnTo>
                  <a:pt x="0" y="12694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45698" y="3039486"/>
            <a:ext cx="5804894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C-4 교사 자신이 강의한 과정에 대한 출결 조회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45698" y="6612739"/>
            <a:ext cx="8946003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C-4 교사가 특정 조건에 대한 출결 현황 조회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203445" y="915398"/>
            <a:ext cx="7881111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출결-ANSI SQL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45245" cy="1906519"/>
            <a:chOff x="0" y="0"/>
            <a:chExt cx="5999270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270" cy="695503"/>
            </a:xfrm>
            <a:custGeom>
              <a:avLst/>
              <a:gdLst/>
              <a:ahLst/>
              <a:cxnLst/>
              <a:rect r="r" b="b" t="t" l="l"/>
              <a:pathLst>
                <a:path h="695503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625957" y="2915205"/>
            <a:ext cx="7724783" cy="6630061"/>
            <a:chOff x="0" y="0"/>
            <a:chExt cx="2818022" cy="24186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18022" cy="2418664"/>
            </a:xfrm>
            <a:custGeom>
              <a:avLst/>
              <a:gdLst/>
              <a:ahLst/>
              <a:cxnLst/>
              <a:rect r="r" b="b" t="t" l="l"/>
              <a:pathLst>
                <a:path h="2418664" w="2818022">
                  <a:moveTo>
                    <a:pt x="0" y="0"/>
                  </a:moveTo>
                  <a:lnTo>
                    <a:pt x="2818022" y="0"/>
                  </a:lnTo>
                  <a:lnTo>
                    <a:pt x="2818022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3039486"/>
            <a:ext cx="7665361" cy="362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</a:rPr>
              <a:t>B-5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26069" y="2915205"/>
            <a:ext cx="8358265" cy="6630061"/>
            <a:chOff x="0" y="0"/>
            <a:chExt cx="3049118" cy="241866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049118" cy="2418664"/>
            </a:xfrm>
            <a:custGeom>
              <a:avLst/>
              <a:gdLst/>
              <a:ahLst/>
              <a:cxnLst/>
              <a:rect r="r" b="b" t="t" l="l"/>
              <a:pathLst>
                <a:path h="2418664" w="3049118">
                  <a:moveTo>
                    <a:pt x="0" y="0"/>
                  </a:moveTo>
                  <a:lnTo>
                    <a:pt x="3049118" y="0"/>
                  </a:lnTo>
                  <a:lnTo>
                    <a:pt x="3049118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028700" y="3161394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C-4 프로시저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162769" y="3523979"/>
            <a:ext cx="4790541" cy="5917326"/>
            <a:chOff x="0" y="0"/>
            <a:chExt cx="6387387" cy="788976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476609" cy="4302405"/>
            </a:xfrm>
            <a:custGeom>
              <a:avLst/>
              <a:gdLst/>
              <a:ahLst/>
              <a:cxnLst/>
              <a:rect r="r" b="b" t="t" l="l"/>
              <a:pathLst>
                <a:path h="4302405" w="5476609">
                  <a:moveTo>
                    <a:pt x="0" y="0"/>
                  </a:moveTo>
                  <a:lnTo>
                    <a:pt x="5476609" y="0"/>
                  </a:lnTo>
                  <a:lnTo>
                    <a:pt x="5476609" y="4302405"/>
                  </a:lnTo>
                  <a:lnTo>
                    <a:pt x="0" y="43024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3426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4194948"/>
              <a:ext cx="6387387" cy="3694820"/>
            </a:xfrm>
            <a:custGeom>
              <a:avLst/>
              <a:gdLst/>
              <a:ahLst/>
              <a:cxnLst/>
              <a:rect r="r" b="b" t="t" l="l"/>
              <a:pathLst>
                <a:path h="3694820" w="6387387">
                  <a:moveTo>
                    <a:pt x="0" y="0"/>
                  </a:moveTo>
                  <a:lnTo>
                    <a:pt x="6387387" y="0"/>
                  </a:lnTo>
                  <a:lnTo>
                    <a:pt x="6387387" y="3694820"/>
                  </a:lnTo>
                  <a:lnTo>
                    <a:pt x="0" y="3694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-17563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9735748" y="4640172"/>
            <a:ext cx="7523552" cy="739284"/>
          </a:xfrm>
          <a:custGeom>
            <a:avLst/>
            <a:gdLst/>
            <a:ahLst/>
            <a:cxnLst/>
            <a:rect r="r" b="b" t="t" l="l"/>
            <a:pathLst>
              <a:path h="739284" w="7523552">
                <a:moveTo>
                  <a:pt x="0" y="0"/>
                </a:moveTo>
                <a:lnTo>
                  <a:pt x="7523552" y="0"/>
                </a:lnTo>
                <a:lnTo>
                  <a:pt x="7523552" y="739285"/>
                </a:lnTo>
                <a:lnTo>
                  <a:pt x="0" y="7392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92075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969854" y="6883900"/>
            <a:ext cx="5628751" cy="2625735"/>
          </a:xfrm>
          <a:custGeom>
            <a:avLst/>
            <a:gdLst/>
            <a:ahLst/>
            <a:cxnLst/>
            <a:rect r="r" b="b" t="t" l="l"/>
            <a:pathLst>
              <a:path h="2625735" w="5628751">
                <a:moveTo>
                  <a:pt x="0" y="0"/>
                </a:moveTo>
                <a:lnTo>
                  <a:pt x="5628751" y="0"/>
                </a:lnTo>
                <a:lnTo>
                  <a:pt x="5628751" y="2625734"/>
                </a:lnTo>
                <a:lnTo>
                  <a:pt x="0" y="26257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708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278358">
            <a:off x="13186236" y="8430575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313677" y="915139"/>
            <a:ext cx="1362888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출결-PL/SQL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969854" y="3020436"/>
            <a:ext cx="7332810" cy="57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3EA8"/>
                </a:solidFill>
                <a:latin typeface="Arita Dotum Bold"/>
              </a:rPr>
              <a:t>procTraineeAttendanceout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735748" y="3665085"/>
            <a:ext cx="7332810" cy="724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특정(과정, 인원, 기간)에 대한 출결 현황을 조회하는 프로시저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735748" y="6521315"/>
            <a:ext cx="7505202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Arita Dotum Medium"/>
              </a:rPr>
              <a:t>출력 결과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9294" y="657204"/>
            <a:ext cx="15795020" cy="1907038"/>
            <a:chOff x="0" y="0"/>
            <a:chExt cx="5762066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62066" cy="695693"/>
            </a:xfrm>
            <a:custGeom>
              <a:avLst/>
              <a:gdLst/>
              <a:ahLst/>
              <a:cxnLst/>
              <a:rect r="r" b="b" t="t" l="l"/>
              <a:pathLst>
                <a:path h="695693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9294" y="7900875"/>
            <a:ext cx="15795020" cy="1773251"/>
            <a:chOff x="0" y="0"/>
            <a:chExt cx="5762066" cy="6468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62066" cy="646887"/>
            </a:xfrm>
            <a:custGeom>
              <a:avLst/>
              <a:gdLst/>
              <a:ahLst/>
              <a:cxnLst/>
              <a:rect r="r" b="b" t="t" l="l"/>
              <a:pathLst>
                <a:path h="646887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646887"/>
                  </a:lnTo>
                  <a:lnTo>
                    <a:pt x="0" y="64688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19294" y="2915205"/>
            <a:ext cx="15795020" cy="4480844"/>
            <a:chOff x="0" y="0"/>
            <a:chExt cx="5762066" cy="163462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62066" cy="1634624"/>
            </a:xfrm>
            <a:custGeom>
              <a:avLst/>
              <a:gdLst/>
              <a:ahLst/>
              <a:cxnLst/>
              <a:rect r="r" b="b" t="t" l="l"/>
              <a:pathLst>
                <a:path h="1634624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1634624"/>
                  </a:lnTo>
                  <a:lnTo>
                    <a:pt x="0" y="163462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345698" y="8025885"/>
            <a:ext cx="8946003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D-5 출결 인정 서류 제출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03445" y="915398"/>
            <a:ext cx="7881111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출결-ANSI SQL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20743" y="3390138"/>
            <a:ext cx="10618132" cy="3862647"/>
          </a:xfrm>
          <a:custGeom>
            <a:avLst/>
            <a:gdLst/>
            <a:ahLst/>
            <a:cxnLst/>
            <a:rect r="r" b="b" t="t" l="l"/>
            <a:pathLst>
              <a:path h="3862647" w="10618132">
                <a:moveTo>
                  <a:pt x="0" y="0"/>
                </a:moveTo>
                <a:lnTo>
                  <a:pt x="10618131" y="0"/>
                </a:lnTo>
                <a:lnTo>
                  <a:pt x="10618131" y="3862647"/>
                </a:lnTo>
                <a:lnTo>
                  <a:pt x="0" y="38626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336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20743" y="8426570"/>
            <a:ext cx="6438255" cy="1123897"/>
          </a:xfrm>
          <a:custGeom>
            <a:avLst/>
            <a:gdLst/>
            <a:ahLst/>
            <a:cxnLst/>
            <a:rect r="r" b="b" t="t" l="l"/>
            <a:pathLst>
              <a:path h="1123897" w="6438255">
                <a:moveTo>
                  <a:pt x="0" y="0"/>
                </a:moveTo>
                <a:lnTo>
                  <a:pt x="6438254" y="0"/>
                </a:lnTo>
                <a:lnTo>
                  <a:pt x="6438254" y="1123897"/>
                </a:lnTo>
                <a:lnTo>
                  <a:pt x="0" y="1123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9313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138874" y="4791534"/>
            <a:ext cx="4544800" cy="1059854"/>
          </a:xfrm>
          <a:custGeom>
            <a:avLst/>
            <a:gdLst/>
            <a:ahLst/>
            <a:cxnLst/>
            <a:rect r="r" b="b" t="t" l="l"/>
            <a:pathLst>
              <a:path h="1059854" w="4544800">
                <a:moveTo>
                  <a:pt x="0" y="0"/>
                </a:moveTo>
                <a:lnTo>
                  <a:pt x="4544800" y="0"/>
                </a:lnTo>
                <a:lnTo>
                  <a:pt x="4544800" y="1059854"/>
                </a:lnTo>
                <a:lnTo>
                  <a:pt x="0" y="10598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45698" y="3027553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D-2 출결 관리 및 조회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9294" y="657204"/>
            <a:ext cx="15795020" cy="1907038"/>
            <a:chOff x="0" y="0"/>
            <a:chExt cx="5762066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62066" cy="695693"/>
            </a:xfrm>
            <a:custGeom>
              <a:avLst/>
              <a:gdLst/>
              <a:ahLst/>
              <a:cxnLst/>
              <a:rect r="r" b="b" t="t" l="l"/>
              <a:pathLst>
                <a:path h="695693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9294" y="2903804"/>
            <a:ext cx="15795020" cy="2024016"/>
            <a:chOff x="0" y="0"/>
            <a:chExt cx="5762066" cy="7383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62066" cy="738367"/>
            </a:xfrm>
            <a:custGeom>
              <a:avLst/>
              <a:gdLst/>
              <a:ahLst/>
              <a:cxnLst/>
              <a:rect r="r" b="b" t="t" l="l"/>
              <a:pathLst>
                <a:path h="738367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738367"/>
                  </a:lnTo>
                  <a:lnTo>
                    <a:pt x="0" y="73836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19294" y="7655810"/>
            <a:ext cx="15795020" cy="2024016"/>
            <a:chOff x="0" y="0"/>
            <a:chExt cx="5762066" cy="73836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62066" cy="738367"/>
            </a:xfrm>
            <a:custGeom>
              <a:avLst/>
              <a:gdLst/>
              <a:ahLst/>
              <a:cxnLst/>
              <a:rect r="r" b="b" t="t" l="l"/>
              <a:pathLst>
                <a:path h="738367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738367"/>
                  </a:lnTo>
                  <a:lnTo>
                    <a:pt x="0" y="73836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544408" y="3390138"/>
            <a:ext cx="4122670" cy="1438775"/>
          </a:xfrm>
          <a:custGeom>
            <a:avLst/>
            <a:gdLst/>
            <a:ahLst/>
            <a:cxnLst/>
            <a:rect r="r" b="b" t="t" l="l"/>
            <a:pathLst>
              <a:path h="1438775" w="4122670">
                <a:moveTo>
                  <a:pt x="0" y="0"/>
                </a:moveTo>
                <a:lnTo>
                  <a:pt x="4122670" y="0"/>
                </a:lnTo>
                <a:lnTo>
                  <a:pt x="4122670" y="1438774"/>
                </a:lnTo>
                <a:lnTo>
                  <a:pt x="0" y="14387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45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190256" y="3604964"/>
            <a:ext cx="12603550" cy="887319"/>
          </a:xfrm>
          <a:custGeom>
            <a:avLst/>
            <a:gdLst/>
            <a:ahLst/>
            <a:cxnLst/>
            <a:rect r="r" b="b" t="t" l="l"/>
            <a:pathLst>
              <a:path h="887319" w="12603550">
                <a:moveTo>
                  <a:pt x="0" y="0"/>
                </a:moveTo>
                <a:lnTo>
                  <a:pt x="12603550" y="0"/>
                </a:lnTo>
                <a:lnTo>
                  <a:pt x="12603550" y="887319"/>
                </a:lnTo>
                <a:lnTo>
                  <a:pt x="0" y="8873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892165" y="915398"/>
            <a:ext cx="8503671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성적-ANSI SQL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45698" y="3027553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B-7 관리자의 과목별 시험 관리 및 성적 조회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219294" y="5242251"/>
            <a:ext cx="15795020" cy="2024016"/>
            <a:chOff x="0" y="0"/>
            <a:chExt cx="5762066" cy="73836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762066" cy="738367"/>
            </a:xfrm>
            <a:custGeom>
              <a:avLst/>
              <a:gdLst/>
              <a:ahLst/>
              <a:cxnLst/>
              <a:rect r="r" b="b" t="t" l="l"/>
              <a:pathLst>
                <a:path h="738367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738367"/>
                  </a:lnTo>
                  <a:lnTo>
                    <a:pt x="0" y="73836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544408" y="5682305"/>
            <a:ext cx="4827804" cy="1558899"/>
          </a:xfrm>
          <a:custGeom>
            <a:avLst/>
            <a:gdLst/>
            <a:ahLst/>
            <a:cxnLst/>
            <a:rect r="r" b="b" t="t" l="l"/>
            <a:pathLst>
              <a:path h="1558899" w="4827804">
                <a:moveTo>
                  <a:pt x="0" y="0"/>
                </a:moveTo>
                <a:lnTo>
                  <a:pt x="4827804" y="0"/>
                </a:lnTo>
                <a:lnTo>
                  <a:pt x="4827804" y="1558899"/>
                </a:lnTo>
                <a:lnTo>
                  <a:pt x="0" y="15588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041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011059" y="5767837"/>
            <a:ext cx="7782747" cy="972843"/>
          </a:xfrm>
          <a:custGeom>
            <a:avLst/>
            <a:gdLst/>
            <a:ahLst/>
            <a:cxnLst/>
            <a:rect r="r" b="b" t="t" l="l"/>
            <a:pathLst>
              <a:path h="972843" w="7782747">
                <a:moveTo>
                  <a:pt x="0" y="0"/>
                </a:moveTo>
                <a:lnTo>
                  <a:pt x="7782747" y="0"/>
                </a:lnTo>
                <a:lnTo>
                  <a:pt x="7782747" y="972844"/>
                </a:lnTo>
                <a:lnTo>
                  <a:pt x="0" y="9728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345698" y="5319720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B-7 관리자의  특정 개설 과정 시험 관리 및 성적 조회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467674" y="8089212"/>
            <a:ext cx="4738562" cy="1530083"/>
          </a:xfrm>
          <a:custGeom>
            <a:avLst/>
            <a:gdLst/>
            <a:ahLst/>
            <a:cxnLst/>
            <a:rect r="r" b="b" t="t" l="l"/>
            <a:pathLst>
              <a:path h="1530083" w="4738562">
                <a:moveTo>
                  <a:pt x="0" y="0"/>
                </a:moveTo>
                <a:lnTo>
                  <a:pt x="4738562" y="0"/>
                </a:lnTo>
                <a:lnTo>
                  <a:pt x="4738562" y="1530083"/>
                </a:lnTo>
                <a:lnTo>
                  <a:pt x="0" y="15300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041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345698" y="7686822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B-7 관리자의 특정 개설 과정 시험 관리 및 성적 조회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4892165" y="8414673"/>
            <a:ext cx="11901642" cy="879161"/>
          </a:xfrm>
          <a:custGeom>
            <a:avLst/>
            <a:gdLst/>
            <a:ahLst/>
            <a:cxnLst/>
            <a:rect r="r" b="b" t="t" l="l"/>
            <a:pathLst>
              <a:path h="879161" w="11901642">
                <a:moveTo>
                  <a:pt x="0" y="0"/>
                </a:moveTo>
                <a:lnTo>
                  <a:pt x="11901641" y="0"/>
                </a:lnTo>
                <a:lnTo>
                  <a:pt x="11901641" y="879161"/>
                </a:lnTo>
                <a:lnTo>
                  <a:pt x="0" y="8791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45245" cy="1906519"/>
            <a:chOff x="0" y="0"/>
            <a:chExt cx="5999270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270" cy="695503"/>
            </a:xfrm>
            <a:custGeom>
              <a:avLst/>
              <a:gdLst/>
              <a:ahLst/>
              <a:cxnLst/>
              <a:rect r="r" b="b" t="t" l="l"/>
              <a:pathLst>
                <a:path h="695503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3039486"/>
            <a:ext cx="7665361" cy="362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</a:rPr>
              <a:t>B-5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625957" y="2915205"/>
            <a:ext cx="7724783" cy="6630061"/>
            <a:chOff x="0" y="0"/>
            <a:chExt cx="2818022" cy="241866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18022" cy="2418664"/>
            </a:xfrm>
            <a:custGeom>
              <a:avLst/>
              <a:gdLst/>
              <a:ahLst/>
              <a:cxnLst/>
              <a:rect r="r" b="b" t="t" l="l"/>
              <a:pathLst>
                <a:path h="2418664" w="2818022">
                  <a:moveTo>
                    <a:pt x="0" y="0"/>
                  </a:moveTo>
                  <a:lnTo>
                    <a:pt x="2818022" y="0"/>
                  </a:lnTo>
                  <a:lnTo>
                    <a:pt x="2818022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-278358">
            <a:off x="13186236" y="8430575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26069" y="2915205"/>
            <a:ext cx="8358265" cy="6630061"/>
            <a:chOff x="0" y="0"/>
            <a:chExt cx="3049118" cy="241866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049118" cy="2418664"/>
            </a:xfrm>
            <a:custGeom>
              <a:avLst/>
              <a:gdLst/>
              <a:ahLst/>
              <a:cxnLst/>
              <a:rect r="r" b="b" t="t" l="l"/>
              <a:pathLst>
                <a:path h="2418664" w="3049118">
                  <a:moveTo>
                    <a:pt x="0" y="0"/>
                  </a:moveTo>
                  <a:lnTo>
                    <a:pt x="3049118" y="0"/>
                  </a:lnTo>
                  <a:lnTo>
                    <a:pt x="3049118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041941" y="3647032"/>
            <a:ext cx="8126520" cy="4470088"/>
          </a:xfrm>
          <a:custGeom>
            <a:avLst/>
            <a:gdLst/>
            <a:ahLst/>
            <a:cxnLst/>
            <a:rect r="r" b="b" t="t" l="l"/>
            <a:pathLst>
              <a:path h="4470088" w="8126520">
                <a:moveTo>
                  <a:pt x="0" y="0"/>
                </a:moveTo>
                <a:lnTo>
                  <a:pt x="8126520" y="0"/>
                </a:lnTo>
                <a:lnTo>
                  <a:pt x="8126520" y="4470088"/>
                </a:lnTo>
                <a:lnTo>
                  <a:pt x="0" y="44700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969854" y="4532363"/>
            <a:ext cx="7098703" cy="893293"/>
          </a:xfrm>
          <a:custGeom>
            <a:avLst/>
            <a:gdLst/>
            <a:ahLst/>
            <a:cxnLst/>
            <a:rect r="r" b="b" t="t" l="l"/>
            <a:pathLst>
              <a:path h="893293" w="7098703">
                <a:moveTo>
                  <a:pt x="0" y="0"/>
                </a:moveTo>
                <a:lnTo>
                  <a:pt x="7098703" y="0"/>
                </a:lnTo>
                <a:lnTo>
                  <a:pt x="7098703" y="893293"/>
                </a:lnTo>
                <a:lnTo>
                  <a:pt x="0" y="8932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767428" y="7020226"/>
            <a:ext cx="7441840" cy="150866"/>
          </a:xfrm>
          <a:custGeom>
            <a:avLst/>
            <a:gdLst/>
            <a:ahLst/>
            <a:cxnLst/>
            <a:rect r="r" b="b" t="t" l="l"/>
            <a:pathLst>
              <a:path h="150866" w="7441840">
                <a:moveTo>
                  <a:pt x="0" y="0"/>
                </a:moveTo>
                <a:lnTo>
                  <a:pt x="7441841" y="0"/>
                </a:lnTo>
                <a:lnTo>
                  <a:pt x="7441841" y="150867"/>
                </a:lnTo>
                <a:lnTo>
                  <a:pt x="0" y="1508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203726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9926490" y="3020436"/>
            <a:ext cx="7332810" cy="57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3EA8"/>
                </a:solidFill>
                <a:latin typeface="Arita Dotum Bold"/>
              </a:rPr>
              <a:t>procCurriculumBySubject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735748" y="3665085"/>
            <a:ext cx="7332810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Arita Dotum Medium"/>
              </a:rPr>
              <a:t>과목별 시험 관리 및 성적 조회를 하는 프로시저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735748" y="6521315"/>
            <a:ext cx="7505202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Arita Dotum Medium"/>
              </a:rPr>
              <a:t>출력 결과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67674" y="915139"/>
            <a:ext cx="15352652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성적-PL/SQL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3161394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B-7 프로시저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45245" cy="1906519"/>
            <a:chOff x="0" y="0"/>
            <a:chExt cx="5999270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270" cy="695503"/>
            </a:xfrm>
            <a:custGeom>
              <a:avLst/>
              <a:gdLst/>
              <a:ahLst/>
              <a:cxnLst/>
              <a:rect r="r" b="b" t="t" l="l"/>
              <a:pathLst>
                <a:path h="695503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3039486"/>
            <a:ext cx="7665361" cy="362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</a:rPr>
              <a:t>B-5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625957" y="2915205"/>
            <a:ext cx="7724783" cy="6630061"/>
            <a:chOff x="0" y="0"/>
            <a:chExt cx="2818022" cy="241866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18022" cy="2418664"/>
            </a:xfrm>
            <a:custGeom>
              <a:avLst/>
              <a:gdLst/>
              <a:ahLst/>
              <a:cxnLst/>
              <a:rect r="r" b="b" t="t" l="l"/>
              <a:pathLst>
                <a:path h="2418664" w="2818022">
                  <a:moveTo>
                    <a:pt x="0" y="0"/>
                  </a:moveTo>
                  <a:lnTo>
                    <a:pt x="2818022" y="0"/>
                  </a:lnTo>
                  <a:lnTo>
                    <a:pt x="2818022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26069" y="2915205"/>
            <a:ext cx="8358265" cy="6630061"/>
            <a:chOff x="0" y="0"/>
            <a:chExt cx="3049118" cy="241866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049118" cy="2418664"/>
            </a:xfrm>
            <a:custGeom>
              <a:avLst/>
              <a:gdLst/>
              <a:ahLst/>
              <a:cxnLst/>
              <a:rect r="r" b="b" t="t" l="l"/>
              <a:pathLst>
                <a:path h="2418664" w="3049118">
                  <a:moveTo>
                    <a:pt x="0" y="0"/>
                  </a:moveTo>
                  <a:lnTo>
                    <a:pt x="3049118" y="0"/>
                  </a:lnTo>
                  <a:lnTo>
                    <a:pt x="3049118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440274" y="3571667"/>
            <a:ext cx="5464708" cy="5973599"/>
          </a:xfrm>
          <a:custGeom>
            <a:avLst/>
            <a:gdLst/>
            <a:ahLst/>
            <a:cxnLst/>
            <a:rect r="r" b="b" t="t" l="l"/>
            <a:pathLst>
              <a:path h="5973599" w="5464708">
                <a:moveTo>
                  <a:pt x="0" y="0"/>
                </a:moveTo>
                <a:lnTo>
                  <a:pt x="5464708" y="0"/>
                </a:lnTo>
                <a:lnTo>
                  <a:pt x="5464708" y="5973599"/>
                </a:lnTo>
                <a:lnTo>
                  <a:pt x="0" y="59735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908900" y="4628709"/>
            <a:ext cx="7098703" cy="1029583"/>
          </a:xfrm>
          <a:custGeom>
            <a:avLst/>
            <a:gdLst/>
            <a:ahLst/>
            <a:cxnLst/>
            <a:rect r="r" b="b" t="t" l="l"/>
            <a:pathLst>
              <a:path h="1029583" w="7098703">
                <a:moveTo>
                  <a:pt x="0" y="0"/>
                </a:moveTo>
                <a:lnTo>
                  <a:pt x="7098703" y="0"/>
                </a:lnTo>
                <a:lnTo>
                  <a:pt x="7098703" y="1029582"/>
                </a:lnTo>
                <a:lnTo>
                  <a:pt x="0" y="10295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735748" y="7131550"/>
            <a:ext cx="7633717" cy="1612921"/>
          </a:xfrm>
          <a:custGeom>
            <a:avLst/>
            <a:gdLst/>
            <a:ahLst/>
            <a:cxnLst/>
            <a:rect r="r" b="b" t="t" l="l"/>
            <a:pathLst>
              <a:path h="1612921" w="7633717">
                <a:moveTo>
                  <a:pt x="0" y="0"/>
                </a:moveTo>
                <a:lnTo>
                  <a:pt x="7633717" y="0"/>
                </a:lnTo>
                <a:lnTo>
                  <a:pt x="7633717" y="1612921"/>
                </a:lnTo>
                <a:lnTo>
                  <a:pt x="0" y="16129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278358">
            <a:off x="13186236" y="8430575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9926490" y="3020436"/>
            <a:ext cx="7332810" cy="57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3EA8"/>
                </a:solidFill>
                <a:latin typeface="Arita Dotum Bold"/>
              </a:rPr>
              <a:t>procGradesCourseInfo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735748" y="3665085"/>
            <a:ext cx="7332810" cy="724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Arita Dotum Medium"/>
              </a:rPr>
              <a:t>특정 개설 과정에 대해 시험 관리 및 성적 조회를 하는 프로시저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735748" y="6521315"/>
            <a:ext cx="7505202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Arita Dotum Medium"/>
              </a:rPr>
              <a:t>출력 결과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67674" y="915139"/>
            <a:ext cx="15352652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성적-PL/SQL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3161394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B-7 프로시저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9294" y="657204"/>
            <a:ext cx="15795020" cy="1907038"/>
            <a:chOff x="0" y="0"/>
            <a:chExt cx="5762066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62066" cy="695693"/>
            </a:xfrm>
            <a:custGeom>
              <a:avLst/>
              <a:gdLst/>
              <a:ahLst/>
              <a:cxnLst/>
              <a:rect r="r" b="b" t="t" l="l"/>
              <a:pathLst>
                <a:path h="695693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9294" y="2903804"/>
            <a:ext cx="15795020" cy="2024016"/>
            <a:chOff x="0" y="0"/>
            <a:chExt cx="5762066" cy="7383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62066" cy="738367"/>
            </a:xfrm>
            <a:custGeom>
              <a:avLst/>
              <a:gdLst/>
              <a:ahLst/>
              <a:cxnLst/>
              <a:rect r="r" b="b" t="t" l="l"/>
              <a:pathLst>
                <a:path h="738367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738367"/>
                  </a:lnTo>
                  <a:lnTo>
                    <a:pt x="0" y="73836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19294" y="7655810"/>
            <a:ext cx="15795020" cy="2024016"/>
            <a:chOff x="0" y="0"/>
            <a:chExt cx="5762066" cy="73836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62066" cy="738367"/>
            </a:xfrm>
            <a:custGeom>
              <a:avLst/>
              <a:gdLst/>
              <a:ahLst/>
              <a:cxnLst/>
              <a:rect r="r" b="b" t="t" l="l"/>
              <a:pathLst>
                <a:path h="738367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738367"/>
                  </a:lnTo>
                  <a:lnTo>
                    <a:pt x="0" y="73836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345698" y="3027553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C-2 교사의 과목별 배점, 시험 정보 등록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219294" y="5242251"/>
            <a:ext cx="15795020" cy="2024016"/>
            <a:chOff x="0" y="0"/>
            <a:chExt cx="5762066" cy="73836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62066" cy="738367"/>
            </a:xfrm>
            <a:custGeom>
              <a:avLst/>
              <a:gdLst/>
              <a:ahLst/>
              <a:cxnLst/>
              <a:rect r="r" b="b" t="t" l="l"/>
              <a:pathLst>
                <a:path h="738367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738367"/>
                  </a:lnTo>
                  <a:lnTo>
                    <a:pt x="0" y="73836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559114" y="3400324"/>
            <a:ext cx="4314840" cy="1527496"/>
          </a:xfrm>
          <a:custGeom>
            <a:avLst/>
            <a:gdLst/>
            <a:ahLst/>
            <a:cxnLst/>
            <a:rect r="r" b="b" t="t" l="l"/>
            <a:pathLst>
              <a:path h="1527496" w="4314840">
                <a:moveTo>
                  <a:pt x="0" y="0"/>
                </a:moveTo>
                <a:lnTo>
                  <a:pt x="4314840" y="0"/>
                </a:lnTo>
                <a:lnTo>
                  <a:pt x="4314840" y="1527496"/>
                </a:lnTo>
                <a:lnTo>
                  <a:pt x="0" y="15274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43765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942557" y="3390138"/>
            <a:ext cx="2137005" cy="1537682"/>
          </a:xfrm>
          <a:custGeom>
            <a:avLst/>
            <a:gdLst/>
            <a:ahLst/>
            <a:cxnLst/>
            <a:rect r="r" b="b" t="t" l="l"/>
            <a:pathLst>
              <a:path h="1537682" w="2137005">
                <a:moveTo>
                  <a:pt x="0" y="0"/>
                </a:moveTo>
                <a:lnTo>
                  <a:pt x="2137005" y="0"/>
                </a:lnTo>
                <a:lnTo>
                  <a:pt x="2137005" y="1537682"/>
                </a:lnTo>
                <a:lnTo>
                  <a:pt x="0" y="15376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3039" r="-79740" b="-110953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003939" y="3390138"/>
            <a:ext cx="3765562" cy="1461588"/>
          </a:xfrm>
          <a:custGeom>
            <a:avLst/>
            <a:gdLst/>
            <a:ahLst/>
            <a:cxnLst/>
            <a:rect r="r" b="b" t="t" l="l"/>
            <a:pathLst>
              <a:path h="1461588" w="3765562">
                <a:moveTo>
                  <a:pt x="0" y="0"/>
                </a:moveTo>
                <a:lnTo>
                  <a:pt x="3765562" y="0"/>
                </a:lnTo>
                <a:lnTo>
                  <a:pt x="3765562" y="1461588"/>
                </a:lnTo>
                <a:lnTo>
                  <a:pt x="0" y="14615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6" t="-206540" r="-646" b="-11044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59114" y="5691830"/>
            <a:ext cx="2157420" cy="1559756"/>
          </a:xfrm>
          <a:custGeom>
            <a:avLst/>
            <a:gdLst/>
            <a:ahLst/>
            <a:cxnLst/>
            <a:rect r="r" b="b" t="t" l="l"/>
            <a:pathLst>
              <a:path h="1559756" w="2157420">
                <a:moveTo>
                  <a:pt x="0" y="0"/>
                </a:moveTo>
                <a:lnTo>
                  <a:pt x="2157420" y="0"/>
                </a:lnTo>
                <a:lnTo>
                  <a:pt x="2157420" y="1559756"/>
                </a:lnTo>
                <a:lnTo>
                  <a:pt x="0" y="15597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716534" y="5748173"/>
            <a:ext cx="13052967" cy="1012172"/>
          </a:xfrm>
          <a:custGeom>
            <a:avLst/>
            <a:gdLst/>
            <a:ahLst/>
            <a:cxnLst/>
            <a:rect r="r" b="b" t="t" l="l"/>
            <a:pathLst>
              <a:path h="1012172" w="13052967">
                <a:moveTo>
                  <a:pt x="0" y="0"/>
                </a:moveTo>
                <a:lnTo>
                  <a:pt x="13052967" y="0"/>
                </a:lnTo>
                <a:lnTo>
                  <a:pt x="13052967" y="1012172"/>
                </a:lnTo>
                <a:lnTo>
                  <a:pt x="0" y="10121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59114" y="8058932"/>
            <a:ext cx="2908265" cy="1550707"/>
          </a:xfrm>
          <a:custGeom>
            <a:avLst/>
            <a:gdLst/>
            <a:ahLst/>
            <a:cxnLst/>
            <a:rect r="r" b="b" t="t" l="l"/>
            <a:pathLst>
              <a:path h="1550707" w="2908265">
                <a:moveTo>
                  <a:pt x="0" y="0"/>
                </a:moveTo>
                <a:lnTo>
                  <a:pt x="2908265" y="0"/>
                </a:lnTo>
                <a:lnTo>
                  <a:pt x="2908265" y="1550707"/>
                </a:lnTo>
                <a:lnTo>
                  <a:pt x="0" y="15507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478581" y="8021254"/>
            <a:ext cx="6290920" cy="1293129"/>
          </a:xfrm>
          <a:custGeom>
            <a:avLst/>
            <a:gdLst/>
            <a:ahLst/>
            <a:cxnLst/>
            <a:rect r="r" b="b" t="t" l="l"/>
            <a:pathLst>
              <a:path h="1293129" w="6290920">
                <a:moveTo>
                  <a:pt x="0" y="0"/>
                </a:moveTo>
                <a:lnTo>
                  <a:pt x="6290920" y="0"/>
                </a:lnTo>
                <a:lnTo>
                  <a:pt x="6290920" y="1293129"/>
                </a:lnTo>
                <a:lnTo>
                  <a:pt x="0" y="12931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589" t="-9139" r="-20855" b="-14668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892165" y="915398"/>
            <a:ext cx="8503671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성적-ANSI SQL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45698" y="5319720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C-2 교사의 자신이 강의를 마친 과목에 대한 배점 정보 조회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45698" y="7686822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C-2 교사의 과정별 과목 배점 정보 조회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44937" cy="1906519"/>
            <a:chOff x="0" y="0"/>
            <a:chExt cx="5999157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157" cy="695503"/>
            </a:xfrm>
            <a:custGeom>
              <a:avLst/>
              <a:gdLst/>
              <a:ahLst/>
              <a:cxnLst/>
              <a:rect r="r" b="b" t="t" l="l"/>
              <a:pathLst>
                <a:path h="695503" w="5999157">
                  <a:moveTo>
                    <a:pt x="0" y="0"/>
                  </a:moveTo>
                  <a:lnTo>
                    <a:pt x="5999157" y="0"/>
                  </a:lnTo>
                  <a:lnTo>
                    <a:pt x="5999157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2541381" y="915139"/>
            <a:ext cx="12832398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ea typeface="Arita Dotum Bold"/>
              </a:rPr>
              <a:t>추가 요구사항 분석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05495" y="2917134"/>
            <a:ext cx="5135310" cy="5757653"/>
            <a:chOff x="0" y="0"/>
            <a:chExt cx="1873375" cy="21004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73375" cy="2100407"/>
            </a:xfrm>
            <a:custGeom>
              <a:avLst/>
              <a:gdLst/>
              <a:ahLst/>
              <a:cxnLst/>
              <a:rect r="r" b="b" t="t" l="l"/>
              <a:pathLst>
                <a:path h="2100407" w="1873375">
                  <a:moveTo>
                    <a:pt x="0" y="0"/>
                  </a:moveTo>
                  <a:lnTo>
                    <a:pt x="1873375" y="0"/>
                  </a:lnTo>
                  <a:lnTo>
                    <a:pt x="1873375" y="2100407"/>
                  </a:lnTo>
                  <a:lnTo>
                    <a:pt x="0" y="210040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1782425" y="8123782"/>
            <a:ext cx="4585506" cy="1625770"/>
          </a:xfrm>
          <a:custGeom>
            <a:avLst/>
            <a:gdLst/>
            <a:ahLst/>
            <a:cxnLst/>
            <a:rect r="r" b="b" t="t" l="l"/>
            <a:pathLst>
              <a:path h="1625770" w="4585506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393239" y="2917134"/>
            <a:ext cx="5461493" cy="5757653"/>
            <a:chOff x="0" y="0"/>
            <a:chExt cx="1992367" cy="210040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92367" cy="2100407"/>
            </a:xfrm>
            <a:custGeom>
              <a:avLst/>
              <a:gdLst/>
              <a:ahLst/>
              <a:cxnLst/>
              <a:rect r="r" b="b" t="t" l="l"/>
              <a:pathLst>
                <a:path h="2100407" w="1992367">
                  <a:moveTo>
                    <a:pt x="0" y="0"/>
                  </a:moveTo>
                  <a:lnTo>
                    <a:pt x="1992367" y="0"/>
                  </a:lnTo>
                  <a:lnTo>
                    <a:pt x="1992367" y="2100407"/>
                  </a:lnTo>
                  <a:lnTo>
                    <a:pt x="0" y="210040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215122" y="2917134"/>
            <a:ext cx="5135310" cy="5757653"/>
            <a:chOff x="0" y="0"/>
            <a:chExt cx="1873375" cy="210040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73375" cy="2100407"/>
            </a:xfrm>
            <a:custGeom>
              <a:avLst/>
              <a:gdLst/>
              <a:ahLst/>
              <a:cxnLst/>
              <a:rect r="r" b="b" t="t" l="l"/>
              <a:pathLst>
                <a:path h="2100407" w="1873375">
                  <a:moveTo>
                    <a:pt x="0" y="0"/>
                  </a:moveTo>
                  <a:lnTo>
                    <a:pt x="1873375" y="0"/>
                  </a:lnTo>
                  <a:lnTo>
                    <a:pt x="1873375" y="2100407"/>
                  </a:lnTo>
                  <a:lnTo>
                    <a:pt x="0" y="210040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87150" y="3161932"/>
            <a:ext cx="4404073" cy="5315596"/>
            <a:chOff x="0" y="0"/>
            <a:chExt cx="5872098" cy="7087462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47625"/>
              <a:ext cx="5872098" cy="750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003EA8"/>
                  </a:solidFill>
                  <a:ea typeface="Arita Dotum Bold"/>
                </a:rPr>
                <a:t>관리자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921612"/>
              <a:ext cx="5872098" cy="58534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1">
                <a:lnSpc>
                  <a:spcPts val="3959"/>
                </a:lnSpc>
              </a:pPr>
              <a:r>
                <a:rPr lang="en-US" sz="2199" strike="noStrike" u="none">
                  <a:solidFill>
                    <a:srgbClr val="000000"/>
                  </a:solidFill>
                  <a:latin typeface="Arita Dotum Medium"/>
                  <a:ea typeface="Arita Dotum Medium"/>
                </a:rPr>
                <a:t>- 교육과정 평가 기능 관리</a:t>
              </a:r>
            </a:p>
            <a:p>
              <a:pPr algn="just" marL="0" indent="0" lvl="1">
                <a:lnSpc>
                  <a:spcPts val="3959"/>
                </a:lnSpc>
              </a:pPr>
              <a:r>
                <a:rPr lang="en-US" sz="2199" strike="noStrike" u="none">
                  <a:solidFill>
                    <a:srgbClr val="000000"/>
                  </a:solidFill>
                  <a:latin typeface="Arita Dotum Medium"/>
                  <a:ea typeface="Arita Dotum Medium"/>
                </a:rPr>
                <a:t>- 교육생 면접 및 선발 기능</a:t>
              </a:r>
            </a:p>
            <a:p>
              <a:pPr algn="just" marL="0" indent="0" lvl="1">
                <a:lnSpc>
                  <a:spcPts val="3959"/>
                </a:lnSpc>
              </a:pPr>
              <a:r>
                <a:rPr lang="en-US" sz="2199" strike="noStrike" u="none">
                  <a:solidFill>
                    <a:srgbClr val="000000"/>
                  </a:solidFill>
                  <a:latin typeface="Arita Dotum Medium"/>
                  <a:ea typeface="Arita Dotum Medium"/>
                </a:rPr>
                <a:t>- 교재 관리</a:t>
              </a:r>
            </a:p>
            <a:p>
              <a:pPr algn="just" marL="0" indent="0" lvl="1">
                <a:lnSpc>
                  <a:spcPts val="3959"/>
                </a:lnSpc>
              </a:pPr>
              <a:r>
                <a:rPr lang="en-US" sz="2199" strike="noStrike" u="none">
                  <a:solidFill>
                    <a:srgbClr val="000000"/>
                  </a:solidFill>
                  <a:latin typeface="Arita Dotum Medium"/>
                  <a:ea typeface="Arita Dotum Medium"/>
                </a:rPr>
                <a:t>- 온라인 강의 수강 여부 확인</a:t>
              </a:r>
            </a:p>
            <a:p>
              <a:pPr algn="just" marL="0" indent="0" lvl="1">
                <a:lnSpc>
                  <a:spcPts val="3959"/>
                </a:lnSpc>
              </a:pPr>
              <a:r>
                <a:rPr lang="en-US" sz="2199" strike="noStrike" u="none">
                  <a:solidFill>
                    <a:srgbClr val="000000"/>
                  </a:solidFill>
                  <a:latin typeface="Arita Dotum Medium"/>
                  <a:ea typeface="Arita Dotum Medium"/>
                </a:rPr>
                <a:t>- 출결 인정 서류 관리</a:t>
              </a:r>
            </a:p>
            <a:p>
              <a:pPr algn="just" marL="0" indent="0" lvl="1">
                <a:lnSpc>
                  <a:spcPts val="3959"/>
                </a:lnSpc>
              </a:pPr>
              <a:r>
                <a:rPr lang="en-US" sz="2199" strike="noStrike" u="none">
                  <a:solidFill>
                    <a:srgbClr val="000000"/>
                  </a:solidFill>
                  <a:latin typeface="Arita Dotum Medium"/>
                  <a:ea typeface="Arita Dotum Medium"/>
                </a:rPr>
                <a:t>- 사물함&amp;기자재 관리</a:t>
              </a:r>
            </a:p>
            <a:p>
              <a:pPr algn="just" marL="0" indent="0" lvl="1">
                <a:lnSpc>
                  <a:spcPts val="3959"/>
                </a:lnSpc>
              </a:pPr>
              <a:r>
                <a:rPr lang="en-US" sz="2199" strike="noStrike" u="none">
                  <a:solidFill>
                    <a:srgbClr val="000000"/>
                  </a:solidFill>
                  <a:latin typeface="Arita Dotum Medium"/>
                  <a:ea typeface="Arita Dotum Medium"/>
                </a:rPr>
                <a:t>- 공지사항</a:t>
              </a:r>
            </a:p>
            <a:p>
              <a:pPr algn="just" marL="0" indent="0" lvl="1">
                <a:lnSpc>
                  <a:spcPts val="3959"/>
                </a:lnSpc>
              </a:pPr>
              <a:r>
                <a:rPr lang="en-US" sz="2199" strike="noStrike" u="none">
                  <a:solidFill>
                    <a:srgbClr val="000000"/>
                  </a:solidFill>
                  <a:latin typeface="Arita Dotum Medium"/>
                  <a:ea typeface="Arita Dotum Medium"/>
                </a:rPr>
                <a:t>- 취업 현황 조회</a:t>
              </a:r>
            </a:p>
            <a:p>
              <a:pPr algn="just" marL="0" indent="0" lvl="1">
                <a:lnSpc>
                  <a:spcPts val="3959"/>
                </a:lnSpc>
              </a:pPr>
              <a:r>
                <a:rPr lang="en-US" sz="2199" strike="noStrike" u="none">
                  <a:solidFill>
                    <a:srgbClr val="000000"/>
                  </a:solidFill>
                  <a:latin typeface="Arita Dotum Medium"/>
                  <a:ea typeface="Arita Dotum Medium"/>
                </a:rPr>
                <a:t>- 훈련 장려금 지급 및 관리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941963" y="3161932"/>
            <a:ext cx="4404073" cy="2343796"/>
            <a:chOff x="0" y="0"/>
            <a:chExt cx="5872098" cy="3125062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47625"/>
              <a:ext cx="5872098" cy="750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003EA8"/>
                  </a:solidFill>
                  <a:ea typeface="Arita Dotum Bold"/>
                </a:rPr>
                <a:t>교사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921612"/>
              <a:ext cx="5872098" cy="18910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1">
                <a:lnSpc>
                  <a:spcPts val="3959"/>
                </a:lnSpc>
                <a:spcBef>
                  <a:spcPct val="0"/>
                </a:spcBef>
              </a:pPr>
              <a:r>
                <a:rPr lang="en-US" sz="2199" strike="noStrike" u="none">
                  <a:solidFill>
                    <a:srgbClr val="000000"/>
                  </a:solidFill>
                  <a:latin typeface="Arita Dotum Medium"/>
                  <a:ea typeface="Arita Dotum Medium"/>
                </a:rPr>
                <a:t>- 교육과정 평가 기능 조회</a:t>
              </a:r>
            </a:p>
            <a:p>
              <a:pPr algn="just" marL="0" indent="0" lvl="1">
                <a:lnSpc>
                  <a:spcPts val="3959"/>
                </a:lnSpc>
                <a:spcBef>
                  <a:spcPct val="0"/>
                </a:spcBef>
              </a:pPr>
              <a:r>
                <a:rPr lang="en-US" sz="2199" strike="noStrike" u="none">
                  <a:solidFill>
                    <a:srgbClr val="000000"/>
                  </a:solidFill>
                  <a:latin typeface="Arita Dotum Medium"/>
                  <a:ea typeface="Arita Dotum Medium"/>
                </a:rPr>
                <a:t>- 추천 도서 관리</a:t>
              </a:r>
            </a:p>
            <a:p>
              <a:pPr algn="just" marL="0" indent="0" lvl="1">
                <a:lnSpc>
                  <a:spcPts val="39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596777" y="3161932"/>
            <a:ext cx="4404073" cy="2343796"/>
            <a:chOff x="0" y="0"/>
            <a:chExt cx="5872098" cy="3125062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47625"/>
              <a:ext cx="5872098" cy="750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003EA8"/>
                  </a:solidFill>
                  <a:ea typeface="Arita Dotum Bold"/>
                </a:rPr>
                <a:t>교육생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921612"/>
              <a:ext cx="5872098" cy="18910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1">
                <a:lnSpc>
                  <a:spcPts val="3959"/>
                </a:lnSpc>
                <a:spcBef>
                  <a:spcPct val="0"/>
                </a:spcBef>
              </a:pPr>
              <a:r>
                <a:rPr lang="en-US" sz="2199" strike="noStrike" u="none">
                  <a:solidFill>
                    <a:srgbClr val="000000"/>
                  </a:solidFill>
                  <a:latin typeface="Arita Dotum Medium"/>
                  <a:ea typeface="Arita Dotum Medium"/>
                </a:rPr>
                <a:t>- 교육 과정 평가</a:t>
              </a:r>
            </a:p>
            <a:p>
              <a:pPr algn="just" marL="0" indent="0" lvl="1">
                <a:lnSpc>
                  <a:spcPts val="3959"/>
                </a:lnSpc>
                <a:spcBef>
                  <a:spcPct val="0"/>
                </a:spcBef>
              </a:pPr>
              <a:r>
                <a:rPr lang="en-US" sz="2199" strike="noStrike" u="none">
                  <a:solidFill>
                    <a:srgbClr val="000000"/>
                  </a:solidFill>
                  <a:latin typeface="Arita Dotum Medium"/>
                  <a:ea typeface="Arita Dotum Medium"/>
                </a:rPr>
                <a:t>- 추천 도서 조회</a:t>
              </a:r>
            </a:p>
            <a:p>
              <a:pPr algn="just" marL="0" indent="0" lvl="1">
                <a:lnSpc>
                  <a:spcPts val="3959"/>
                </a:lnSpc>
                <a:spcBef>
                  <a:spcPct val="0"/>
                </a:spcBef>
              </a:pPr>
              <a:r>
                <a:rPr lang="en-US" sz="2199" strike="noStrike" u="none">
                  <a:solidFill>
                    <a:srgbClr val="000000"/>
                  </a:solidFill>
                  <a:latin typeface="Arita Dotum Medium"/>
                  <a:ea typeface="Arita Dotum Medium"/>
                </a:rPr>
                <a:t>- 출결 인정 서류 제출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true" flipV="false" rot="0">
            <a:off x="15484919" y="8123782"/>
            <a:ext cx="4585506" cy="1625770"/>
          </a:xfrm>
          <a:custGeom>
            <a:avLst/>
            <a:gdLst/>
            <a:ahLst/>
            <a:cxnLst/>
            <a:rect r="r" b="b" t="t" l="l"/>
            <a:pathLst>
              <a:path h="1625770" w="4585506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923192" y="-166829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45245" cy="1906519"/>
            <a:chOff x="0" y="0"/>
            <a:chExt cx="5999270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270" cy="695503"/>
            </a:xfrm>
            <a:custGeom>
              <a:avLst/>
              <a:gdLst/>
              <a:ahLst/>
              <a:cxnLst/>
              <a:rect r="r" b="b" t="t" l="l"/>
              <a:pathLst>
                <a:path h="695503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3039486"/>
            <a:ext cx="7665361" cy="362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</a:rPr>
              <a:t>B-5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625957" y="2915205"/>
            <a:ext cx="7724783" cy="6630061"/>
            <a:chOff x="0" y="0"/>
            <a:chExt cx="2818022" cy="241866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18022" cy="2418664"/>
            </a:xfrm>
            <a:custGeom>
              <a:avLst/>
              <a:gdLst/>
              <a:ahLst/>
              <a:cxnLst/>
              <a:rect r="r" b="b" t="t" l="l"/>
              <a:pathLst>
                <a:path h="2418664" w="2818022">
                  <a:moveTo>
                    <a:pt x="0" y="0"/>
                  </a:moveTo>
                  <a:lnTo>
                    <a:pt x="2818022" y="0"/>
                  </a:lnTo>
                  <a:lnTo>
                    <a:pt x="2818022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26069" y="2915205"/>
            <a:ext cx="8358265" cy="6630061"/>
            <a:chOff x="0" y="0"/>
            <a:chExt cx="3049118" cy="241866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049118" cy="2418664"/>
            </a:xfrm>
            <a:custGeom>
              <a:avLst/>
              <a:gdLst/>
              <a:ahLst/>
              <a:cxnLst/>
              <a:rect r="r" b="b" t="t" l="l"/>
              <a:pathLst>
                <a:path h="2418664" w="3049118">
                  <a:moveTo>
                    <a:pt x="0" y="0"/>
                  </a:moveTo>
                  <a:lnTo>
                    <a:pt x="3049118" y="0"/>
                  </a:lnTo>
                  <a:lnTo>
                    <a:pt x="3049118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-278358">
            <a:off x="13186236" y="8430575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467674" y="915139"/>
            <a:ext cx="15352652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성적-PL/SQL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327785" y="3805695"/>
            <a:ext cx="7816215" cy="5635526"/>
            <a:chOff x="0" y="0"/>
            <a:chExt cx="10421620" cy="751403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421620" cy="5679819"/>
            </a:xfrm>
            <a:custGeom>
              <a:avLst/>
              <a:gdLst/>
              <a:ahLst/>
              <a:cxnLst/>
              <a:rect r="r" b="b" t="t" l="l"/>
              <a:pathLst>
                <a:path h="5679819" w="10421620">
                  <a:moveTo>
                    <a:pt x="0" y="0"/>
                  </a:moveTo>
                  <a:lnTo>
                    <a:pt x="10421620" y="0"/>
                  </a:lnTo>
                  <a:lnTo>
                    <a:pt x="10421620" y="5679819"/>
                  </a:lnTo>
                  <a:lnTo>
                    <a:pt x="0" y="5679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631" t="-4432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5179873"/>
              <a:ext cx="7148343" cy="2334161"/>
            </a:xfrm>
            <a:custGeom>
              <a:avLst/>
              <a:gdLst/>
              <a:ahLst/>
              <a:cxnLst/>
              <a:rect r="r" b="b" t="t" l="l"/>
              <a:pathLst>
                <a:path h="2334161" w="7148343">
                  <a:moveTo>
                    <a:pt x="0" y="0"/>
                  </a:moveTo>
                  <a:lnTo>
                    <a:pt x="7148343" y="0"/>
                  </a:lnTo>
                  <a:lnTo>
                    <a:pt x="7148343" y="2334161"/>
                  </a:lnTo>
                  <a:lnTo>
                    <a:pt x="0" y="23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6296" t="0" r="0" b="0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9908900" y="4237135"/>
            <a:ext cx="4333509" cy="1198330"/>
          </a:xfrm>
          <a:custGeom>
            <a:avLst/>
            <a:gdLst/>
            <a:ahLst/>
            <a:cxnLst/>
            <a:rect r="r" b="b" t="t" l="l"/>
            <a:pathLst>
              <a:path h="1198330" w="4333509">
                <a:moveTo>
                  <a:pt x="0" y="0"/>
                </a:moveTo>
                <a:lnTo>
                  <a:pt x="4333509" y="0"/>
                </a:lnTo>
                <a:lnTo>
                  <a:pt x="4333509" y="1198330"/>
                </a:lnTo>
                <a:lnTo>
                  <a:pt x="0" y="11983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1999" t="0" r="-12767" b="-1947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9908900" y="3020436"/>
            <a:ext cx="7332810" cy="57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3EA8"/>
                </a:solidFill>
                <a:latin typeface="Arita Dotum Bold"/>
              </a:rPr>
              <a:t>procTestInfoIn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735748" y="3665085"/>
            <a:ext cx="7332810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Arita Dotum Medium"/>
              </a:rPr>
              <a:t>교사가 본인이 강의를 마친 과목에 대한 배점 입력 프로시저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81100" y="3313794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C-2 프로시저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45245" cy="1906519"/>
            <a:chOff x="0" y="0"/>
            <a:chExt cx="5999270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270" cy="695503"/>
            </a:xfrm>
            <a:custGeom>
              <a:avLst/>
              <a:gdLst/>
              <a:ahLst/>
              <a:cxnLst/>
              <a:rect r="r" b="b" t="t" l="l"/>
              <a:pathLst>
                <a:path h="695503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3039486"/>
            <a:ext cx="7665361" cy="362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</a:rPr>
              <a:t>B-5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625957" y="2915205"/>
            <a:ext cx="7724783" cy="6630061"/>
            <a:chOff x="0" y="0"/>
            <a:chExt cx="2818022" cy="241866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18022" cy="2418664"/>
            </a:xfrm>
            <a:custGeom>
              <a:avLst/>
              <a:gdLst/>
              <a:ahLst/>
              <a:cxnLst/>
              <a:rect r="r" b="b" t="t" l="l"/>
              <a:pathLst>
                <a:path h="2418664" w="2818022">
                  <a:moveTo>
                    <a:pt x="0" y="0"/>
                  </a:moveTo>
                  <a:lnTo>
                    <a:pt x="2818022" y="0"/>
                  </a:lnTo>
                  <a:lnTo>
                    <a:pt x="2818022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26069" y="2915205"/>
            <a:ext cx="8358265" cy="6630061"/>
            <a:chOff x="0" y="0"/>
            <a:chExt cx="3049118" cy="241866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049118" cy="2418664"/>
            </a:xfrm>
            <a:custGeom>
              <a:avLst/>
              <a:gdLst/>
              <a:ahLst/>
              <a:cxnLst/>
              <a:rect r="r" b="b" t="t" l="l"/>
              <a:pathLst>
                <a:path h="2418664" w="3049118">
                  <a:moveTo>
                    <a:pt x="0" y="0"/>
                  </a:moveTo>
                  <a:lnTo>
                    <a:pt x="3049118" y="0"/>
                  </a:lnTo>
                  <a:lnTo>
                    <a:pt x="3049118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-278358">
            <a:off x="13186236" y="8430575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181100" y="3849198"/>
            <a:ext cx="4919018" cy="5581154"/>
            <a:chOff x="0" y="0"/>
            <a:chExt cx="6558690" cy="744153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454288" cy="3698812"/>
            </a:xfrm>
            <a:custGeom>
              <a:avLst/>
              <a:gdLst/>
              <a:ahLst/>
              <a:cxnLst/>
              <a:rect r="r" b="b" t="t" l="l"/>
              <a:pathLst>
                <a:path h="3698812" w="4454288">
                  <a:moveTo>
                    <a:pt x="0" y="0"/>
                  </a:moveTo>
                  <a:lnTo>
                    <a:pt x="4454288" y="0"/>
                  </a:lnTo>
                  <a:lnTo>
                    <a:pt x="4454288" y="3698812"/>
                  </a:lnTo>
                  <a:lnTo>
                    <a:pt x="0" y="36988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3608630"/>
              <a:ext cx="6558690" cy="3832909"/>
            </a:xfrm>
            <a:custGeom>
              <a:avLst/>
              <a:gdLst/>
              <a:ahLst/>
              <a:cxnLst/>
              <a:rect r="r" b="b" t="t" l="l"/>
              <a:pathLst>
                <a:path h="3832909" w="6558690">
                  <a:moveTo>
                    <a:pt x="0" y="0"/>
                  </a:moveTo>
                  <a:lnTo>
                    <a:pt x="6558690" y="0"/>
                  </a:lnTo>
                  <a:lnTo>
                    <a:pt x="6558690" y="3832909"/>
                  </a:lnTo>
                  <a:lnTo>
                    <a:pt x="0" y="3832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438" t="0" r="0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9969854" y="4583766"/>
            <a:ext cx="2710869" cy="1119468"/>
          </a:xfrm>
          <a:custGeom>
            <a:avLst/>
            <a:gdLst/>
            <a:ahLst/>
            <a:cxnLst/>
            <a:rect r="r" b="b" t="t" l="l"/>
            <a:pathLst>
              <a:path h="1119468" w="2710869">
                <a:moveTo>
                  <a:pt x="0" y="0"/>
                </a:moveTo>
                <a:lnTo>
                  <a:pt x="2710869" y="0"/>
                </a:lnTo>
                <a:lnTo>
                  <a:pt x="2710869" y="1119468"/>
                </a:lnTo>
                <a:lnTo>
                  <a:pt x="0" y="11194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467674" y="915139"/>
            <a:ext cx="15352652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성적-PL/SQL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908900" y="3020436"/>
            <a:ext cx="7332810" cy="57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3EA8"/>
                </a:solidFill>
                <a:latin typeface="Arita Dotum Bold"/>
              </a:rPr>
              <a:t>procSubjectListOut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735748" y="3665085"/>
            <a:ext cx="7332810" cy="724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Arita Dotum Medium"/>
              </a:rPr>
              <a:t>교사가 본인이 강의를 마친 과목에 대한 배점 정보를 조회하는 프로시저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81100" y="3313794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C-2 프로시저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45245" cy="1906519"/>
            <a:chOff x="0" y="0"/>
            <a:chExt cx="5999270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270" cy="695503"/>
            </a:xfrm>
            <a:custGeom>
              <a:avLst/>
              <a:gdLst/>
              <a:ahLst/>
              <a:cxnLst/>
              <a:rect r="r" b="b" t="t" l="l"/>
              <a:pathLst>
                <a:path h="695503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3039486"/>
            <a:ext cx="7665361" cy="362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</a:rPr>
              <a:t>B-5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625957" y="2915205"/>
            <a:ext cx="7724783" cy="6630061"/>
            <a:chOff x="0" y="0"/>
            <a:chExt cx="2818022" cy="241866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18022" cy="2418664"/>
            </a:xfrm>
            <a:custGeom>
              <a:avLst/>
              <a:gdLst/>
              <a:ahLst/>
              <a:cxnLst/>
              <a:rect r="r" b="b" t="t" l="l"/>
              <a:pathLst>
                <a:path h="2418664" w="2818022">
                  <a:moveTo>
                    <a:pt x="0" y="0"/>
                  </a:moveTo>
                  <a:lnTo>
                    <a:pt x="2818022" y="0"/>
                  </a:lnTo>
                  <a:lnTo>
                    <a:pt x="2818022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26069" y="2915205"/>
            <a:ext cx="8358265" cy="6630061"/>
            <a:chOff x="0" y="0"/>
            <a:chExt cx="3049118" cy="241866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049118" cy="2418664"/>
            </a:xfrm>
            <a:custGeom>
              <a:avLst/>
              <a:gdLst/>
              <a:ahLst/>
              <a:cxnLst/>
              <a:rect r="r" b="b" t="t" l="l"/>
              <a:pathLst>
                <a:path h="2418664" w="3049118">
                  <a:moveTo>
                    <a:pt x="0" y="0"/>
                  </a:moveTo>
                  <a:lnTo>
                    <a:pt x="3049118" y="0"/>
                  </a:lnTo>
                  <a:lnTo>
                    <a:pt x="3049118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-278358">
            <a:off x="13186236" y="8430575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81100" y="3739583"/>
            <a:ext cx="5543791" cy="5613965"/>
          </a:xfrm>
          <a:custGeom>
            <a:avLst/>
            <a:gdLst/>
            <a:ahLst/>
            <a:cxnLst/>
            <a:rect r="r" b="b" t="t" l="l"/>
            <a:pathLst>
              <a:path h="5613965" w="5543791">
                <a:moveTo>
                  <a:pt x="0" y="0"/>
                </a:moveTo>
                <a:lnTo>
                  <a:pt x="5543791" y="0"/>
                </a:lnTo>
                <a:lnTo>
                  <a:pt x="5543791" y="5613965"/>
                </a:lnTo>
                <a:lnTo>
                  <a:pt x="0" y="56139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735748" y="4289471"/>
            <a:ext cx="7523552" cy="833087"/>
          </a:xfrm>
          <a:custGeom>
            <a:avLst/>
            <a:gdLst/>
            <a:ahLst/>
            <a:cxnLst/>
            <a:rect r="r" b="b" t="t" l="l"/>
            <a:pathLst>
              <a:path h="833087" w="7523552">
                <a:moveTo>
                  <a:pt x="0" y="0"/>
                </a:moveTo>
                <a:lnTo>
                  <a:pt x="7523552" y="0"/>
                </a:lnTo>
                <a:lnTo>
                  <a:pt x="7523552" y="833088"/>
                </a:lnTo>
                <a:lnTo>
                  <a:pt x="0" y="8330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467674" y="915139"/>
            <a:ext cx="15352652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성적-PL/SQL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926490" y="3020436"/>
            <a:ext cx="7332810" cy="57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3EA8"/>
                </a:solidFill>
                <a:latin typeface="Arita Dotum Bold"/>
              </a:rPr>
              <a:t>procTestDateIn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735748" y="3665085"/>
            <a:ext cx="7332810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Arita Dotum Medium"/>
              </a:rPr>
              <a:t>교사가 본인 강의의 시험 날짜를 추가하는 프로시저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81100" y="3313794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C-2 프로시저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45245" cy="1906519"/>
            <a:chOff x="0" y="0"/>
            <a:chExt cx="5999270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270" cy="695503"/>
            </a:xfrm>
            <a:custGeom>
              <a:avLst/>
              <a:gdLst/>
              <a:ahLst/>
              <a:cxnLst/>
              <a:rect r="r" b="b" t="t" l="l"/>
              <a:pathLst>
                <a:path h="695503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3039486"/>
            <a:ext cx="7665361" cy="362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</a:rPr>
              <a:t>B-5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625957" y="2915205"/>
            <a:ext cx="7724783" cy="6630061"/>
            <a:chOff x="0" y="0"/>
            <a:chExt cx="2818022" cy="241866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18022" cy="2418664"/>
            </a:xfrm>
            <a:custGeom>
              <a:avLst/>
              <a:gdLst/>
              <a:ahLst/>
              <a:cxnLst/>
              <a:rect r="r" b="b" t="t" l="l"/>
              <a:pathLst>
                <a:path h="2418664" w="2818022">
                  <a:moveTo>
                    <a:pt x="0" y="0"/>
                  </a:moveTo>
                  <a:lnTo>
                    <a:pt x="2818022" y="0"/>
                  </a:lnTo>
                  <a:lnTo>
                    <a:pt x="2818022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26069" y="2915205"/>
            <a:ext cx="8358265" cy="6630061"/>
            <a:chOff x="0" y="0"/>
            <a:chExt cx="3049118" cy="241866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049118" cy="2418664"/>
            </a:xfrm>
            <a:custGeom>
              <a:avLst/>
              <a:gdLst/>
              <a:ahLst/>
              <a:cxnLst/>
              <a:rect r="r" b="b" t="t" l="l"/>
              <a:pathLst>
                <a:path h="2418664" w="3049118">
                  <a:moveTo>
                    <a:pt x="0" y="0"/>
                  </a:moveTo>
                  <a:lnTo>
                    <a:pt x="3049118" y="0"/>
                  </a:lnTo>
                  <a:lnTo>
                    <a:pt x="3049118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-278358">
            <a:off x="13186236" y="8430575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181100" y="3827248"/>
            <a:ext cx="6199028" cy="5718018"/>
            <a:chOff x="0" y="0"/>
            <a:chExt cx="8265370" cy="762402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265370" cy="7194128"/>
            </a:xfrm>
            <a:custGeom>
              <a:avLst/>
              <a:gdLst/>
              <a:ahLst/>
              <a:cxnLst/>
              <a:rect r="r" b="b" t="t" l="l"/>
              <a:pathLst>
                <a:path h="7194128" w="8265370">
                  <a:moveTo>
                    <a:pt x="0" y="0"/>
                  </a:moveTo>
                  <a:lnTo>
                    <a:pt x="8265370" y="0"/>
                  </a:lnTo>
                  <a:lnTo>
                    <a:pt x="8265370" y="7194128"/>
                  </a:lnTo>
                  <a:lnTo>
                    <a:pt x="0" y="7194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01608" y="7135072"/>
              <a:ext cx="6055321" cy="488952"/>
            </a:xfrm>
            <a:custGeom>
              <a:avLst/>
              <a:gdLst/>
              <a:ahLst/>
              <a:cxnLst/>
              <a:rect r="r" b="b" t="t" l="l"/>
              <a:pathLst>
                <a:path h="488952" w="6055321">
                  <a:moveTo>
                    <a:pt x="0" y="0"/>
                  </a:moveTo>
                  <a:lnTo>
                    <a:pt x="6055321" y="0"/>
                  </a:lnTo>
                  <a:lnTo>
                    <a:pt x="6055321" y="488952"/>
                  </a:lnTo>
                  <a:lnTo>
                    <a:pt x="0" y="488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-238632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9735748" y="4211593"/>
            <a:ext cx="7523552" cy="1063865"/>
          </a:xfrm>
          <a:custGeom>
            <a:avLst/>
            <a:gdLst/>
            <a:ahLst/>
            <a:cxnLst/>
            <a:rect r="r" b="b" t="t" l="l"/>
            <a:pathLst>
              <a:path h="1063865" w="7523552">
                <a:moveTo>
                  <a:pt x="0" y="0"/>
                </a:moveTo>
                <a:lnTo>
                  <a:pt x="7523552" y="0"/>
                </a:lnTo>
                <a:lnTo>
                  <a:pt x="7523552" y="1063865"/>
                </a:lnTo>
                <a:lnTo>
                  <a:pt x="0" y="10638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68361" r="0" b="-2501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467674" y="915139"/>
            <a:ext cx="15352652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성적-PL/SQL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926490" y="3020436"/>
            <a:ext cx="7332810" cy="57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3EA8"/>
                </a:solidFill>
                <a:latin typeface="Arita Dotum Bold"/>
              </a:rPr>
              <a:t>procTestQuestionIn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735748" y="3665085"/>
            <a:ext cx="7332810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Arita Dotum Medium"/>
              </a:rPr>
              <a:t>교사가 본인의 강의에 시험 문제를 추가하는 프로시저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81100" y="3313794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C-2 프로시저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45245" cy="1906519"/>
            <a:chOff x="0" y="0"/>
            <a:chExt cx="5999270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270" cy="695503"/>
            </a:xfrm>
            <a:custGeom>
              <a:avLst/>
              <a:gdLst/>
              <a:ahLst/>
              <a:cxnLst/>
              <a:rect r="r" b="b" t="t" l="l"/>
              <a:pathLst>
                <a:path h="695503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3039486"/>
            <a:ext cx="7665361" cy="362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</a:rPr>
              <a:t>B-5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625957" y="2915205"/>
            <a:ext cx="7724783" cy="6630061"/>
            <a:chOff x="0" y="0"/>
            <a:chExt cx="2818022" cy="241866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18022" cy="2418664"/>
            </a:xfrm>
            <a:custGeom>
              <a:avLst/>
              <a:gdLst/>
              <a:ahLst/>
              <a:cxnLst/>
              <a:rect r="r" b="b" t="t" l="l"/>
              <a:pathLst>
                <a:path h="2418664" w="2818022">
                  <a:moveTo>
                    <a:pt x="0" y="0"/>
                  </a:moveTo>
                  <a:lnTo>
                    <a:pt x="2818022" y="0"/>
                  </a:lnTo>
                  <a:lnTo>
                    <a:pt x="2818022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26069" y="2915205"/>
            <a:ext cx="8358265" cy="6630061"/>
            <a:chOff x="0" y="0"/>
            <a:chExt cx="3049118" cy="241866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049118" cy="2418664"/>
            </a:xfrm>
            <a:custGeom>
              <a:avLst/>
              <a:gdLst/>
              <a:ahLst/>
              <a:cxnLst/>
              <a:rect r="r" b="b" t="t" l="l"/>
              <a:pathLst>
                <a:path h="2418664" w="3049118">
                  <a:moveTo>
                    <a:pt x="0" y="0"/>
                  </a:moveTo>
                  <a:lnTo>
                    <a:pt x="3049118" y="0"/>
                  </a:lnTo>
                  <a:lnTo>
                    <a:pt x="3049118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-278358">
            <a:off x="13186236" y="8430575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467674" y="915139"/>
            <a:ext cx="15352652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성적-PL/SQL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181100" y="3728840"/>
            <a:ext cx="7962900" cy="5106451"/>
          </a:xfrm>
          <a:custGeom>
            <a:avLst/>
            <a:gdLst/>
            <a:ahLst/>
            <a:cxnLst/>
            <a:rect r="r" b="b" t="t" l="l"/>
            <a:pathLst>
              <a:path h="5106451" w="7962900">
                <a:moveTo>
                  <a:pt x="0" y="0"/>
                </a:moveTo>
                <a:lnTo>
                  <a:pt x="7962900" y="0"/>
                </a:lnTo>
                <a:lnTo>
                  <a:pt x="7962900" y="5106452"/>
                </a:lnTo>
                <a:lnTo>
                  <a:pt x="0" y="51064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8919993" y="7112490"/>
            <a:ext cx="4875785" cy="2488262"/>
            <a:chOff x="0" y="0"/>
            <a:chExt cx="1236416" cy="63098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36416" cy="630981"/>
            </a:xfrm>
            <a:custGeom>
              <a:avLst/>
              <a:gdLst/>
              <a:ahLst/>
              <a:cxnLst/>
              <a:rect r="r" b="b" t="t" l="l"/>
              <a:pathLst>
                <a:path h="630981" w="1236416">
                  <a:moveTo>
                    <a:pt x="618208" y="0"/>
                  </a:moveTo>
                  <a:cubicBezTo>
                    <a:pt x="276781" y="0"/>
                    <a:pt x="0" y="141250"/>
                    <a:pt x="0" y="315491"/>
                  </a:cubicBezTo>
                  <a:cubicBezTo>
                    <a:pt x="0" y="489731"/>
                    <a:pt x="276781" y="630981"/>
                    <a:pt x="618208" y="630981"/>
                  </a:cubicBezTo>
                  <a:cubicBezTo>
                    <a:pt x="959635" y="630981"/>
                    <a:pt x="1236416" y="489731"/>
                    <a:pt x="1236416" y="315491"/>
                  </a:cubicBezTo>
                  <a:cubicBezTo>
                    <a:pt x="1236416" y="141250"/>
                    <a:pt x="959635" y="0"/>
                    <a:pt x="618208" y="0"/>
                  </a:cubicBezTo>
                  <a:close/>
                </a:path>
              </a:pathLst>
            </a:custGeom>
            <a:solidFill>
              <a:srgbClr val="7390BA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115914" y="21054"/>
              <a:ext cx="1004588" cy="550772"/>
            </a:xfrm>
            <a:prstGeom prst="rect">
              <a:avLst/>
            </a:prstGeom>
          </p:spPr>
          <p:txBody>
            <a:bodyPr anchor="ctr" rtlCol="false" tIns="190500" lIns="190500" bIns="190500" rIns="1905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Arita Dotum Medium"/>
                  <a:ea typeface="Arita Dotum Medium"/>
                </a:rPr>
                <a:t>'출결은 최소 20점 이상이어야 하고, </a:t>
              </a:r>
            </a:p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Arita Dotum Medium"/>
                  <a:ea typeface="Arita Dotum Medium"/>
                </a:rPr>
                <a:t>출결, 필기, 실기의 합은 </a:t>
              </a:r>
            </a:p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Arita Dotum Medium"/>
                  <a:ea typeface="Arita Dotum Medium"/>
                </a:rPr>
                <a:t>100점이 되도록 한다.'</a:t>
              </a:r>
            </a:p>
            <a:p>
              <a:pPr algn="ctr" marL="0" indent="0" lvl="0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FFFFFF"/>
                  </a:solidFill>
                  <a:latin typeface="Arita Dotum Medium"/>
                  <a:ea typeface="Arita Dotum Medium"/>
                </a:rPr>
                <a:t>-&gt; 요구사항 반영 + 자동 제한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9926490" y="3020436"/>
            <a:ext cx="7332810" cy="57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3EA8"/>
                </a:solidFill>
                <a:latin typeface="Arita Dotum Bold"/>
              </a:rPr>
              <a:t>trgCheckPoints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735748" y="3665085"/>
            <a:ext cx="7332810" cy="724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교사가 과목별 배점 입력시 합이 100을 초과하거나 출결을 20미만으로 입력하는 경우를 제한하는 트리거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81100" y="3313794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C-2 배점 입력 조건 제약 사항 트리거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9294" y="4733729"/>
            <a:ext cx="15795020" cy="4810591"/>
            <a:chOff x="0" y="0"/>
            <a:chExt cx="5762066" cy="17549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62066" cy="1754917"/>
            </a:xfrm>
            <a:custGeom>
              <a:avLst/>
              <a:gdLst/>
              <a:ahLst/>
              <a:cxnLst/>
              <a:rect r="r" b="b" t="t" l="l"/>
              <a:pathLst>
                <a:path h="1754917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1754917"/>
                  </a:lnTo>
                  <a:lnTo>
                    <a:pt x="0" y="175491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698657" y="6254468"/>
            <a:ext cx="8534069" cy="3271000"/>
          </a:xfrm>
          <a:custGeom>
            <a:avLst/>
            <a:gdLst/>
            <a:ahLst/>
            <a:cxnLst/>
            <a:rect r="r" b="b" t="t" l="l"/>
            <a:pathLst>
              <a:path h="3271000" w="8534069">
                <a:moveTo>
                  <a:pt x="0" y="0"/>
                </a:moveTo>
                <a:lnTo>
                  <a:pt x="8534069" y="0"/>
                </a:lnTo>
                <a:lnTo>
                  <a:pt x="8534069" y="3271001"/>
                </a:lnTo>
                <a:lnTo>
                  <a:pt x="0" y="3271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2531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219294" y="657204"/>
            <a:ext cx="15795020" cy="1907038"/>
            <a:chOff x="0" y="0"/>
            <a:chExt cx="5762066" cy="69569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62066" cy="695693"/>
            </a:xfrm>
            <a:custGeom>
              <a:avLst/>
              <a:gdLst/>
              <a:ahLst/>
              <a:cxnLst/>
              <a:rect r="r" b="b" t="t" l="l"/>
              <a:pathLst>
                <a:path h="695693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467674" y="915398"/>
            <a:ext cx="15352652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성적-ANSI SQL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219294" y="2812319"/>
            <a:ext cx="15795020" cy="1673759"/>
            <a:chOff x="0" y="0"/>
            <a:chExt cx="5762066" cy="61059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762066" cy="610592"/>
            </a:xfrm>
            <a:custGeom>
              <a:avLst/>
              <a:gdLst/>
              <a:ahLst/>
              <a:cxnLst/>
              <a:rect r="r" b="b" t="t" l="l"/>
              <a:pathLst>
                <a:path h="610592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610592"/>
                  </a:lnTo>
                  <a:lnTo>
                    <a:pt x="0" y="61059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3520438" y="3054335"/>
            <a:ext cx="11215360" cy="1189728"/>
          </a:xfrm>
          <a:custGeom>
            <a:avLst/>
            <a:gdLst/>
            <a:ahLst/>
            <a:cxnLst/>
            <a:rect r="r" b="b" t="t" l="l"/>
            <a:pathLst>
              <a:path h="1189728" w="11215360">
                <a:moveTo>
                  <a:pt x="0" y="0"/>
                </a:moveTo>
                <a:lnTo>
                  <a:pt x="11215360" y="0"/>
                </a:lnTo>
                <a:lnTo>
                  <a:pt x="11215360" y="1189728"/>
                </a:lnTo>
                <a:lnTo>
                  <a:pt x="0" y="1189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467674" y="5114925"/>
            <a:ext cx="7332810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C-3 교사의 성적 입출력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698657" y="5520295"/>
            <a:ext cx="10415060" cy="486524"/>
          </a:xfrm>
          <a:custGeom>
            <a:avLst/>
            <a:gdLst/>
            <a:ahLst/>
            <a:cxnLst/>
            <a:rect r="r" b="b" t="t" l="l"/>
            <a:pathLst>
              <a:path h="486524" w="10415060">
                <a:moveTo>
                  <a:pt x="0" y="0"/>
                </a:moveTo>
                <a:lnTo>
                  <a:pt x="10415060" y="0"/>
                </a:lnTo>
                <a:lnTo>
                  <a:pt x="10415060" y="486523"/>
                </a:lnTo>
                <a:lnTo>
                  <a:pt x="0" y="4865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5272" r="0" b="0"/>
            </a:stretch>
          </a:blipFill>
        </p:spPr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9294" y="657204"/>
            <a:ext cx="15795020" cy="1907038"/>
            <a:chOff x="0" y="0"/>
            <a:chExt cx="5762066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62066" cy="695693"/>
            </a:xfrm>
            <a:custGeom>
              <a:avLst/>
              <a:gdLst/>
              <a:ahLst/>
              <a:cxnLst/>
              <a:rect r="r" b="b" t="t" l="l"/>
              <a:pathLst>
                <a:path h="695693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9294" y="2915205"/>
            <a:ext cx="15795020" cy="3060259"/>
            <a:chOff x="0" y="0"/>
            <a:chExt cx="5762066" cy="11163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62066" cy="1116391"/>
            </a:xfrm>
            <a:custGeom>
              <a:avLst/>
              <a:gdLst/>
              <a:ahLst/>
              <a:cxnLst/>
              <a:rect r="r" b="b" t="t" l="l"/>
              <a:pathLst>
                <a:path h="1116391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1116391"/>
                  </a:lnTo>
                  <a:lnTo>
                    <a:pt x="0" y="111639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19294" y="6327889"/>
            <a:ext cx="15795020" cy="3587973"/>
            <a:chOff x="0" y="0"/>
            <a:chExt cx="5762066" cy="13089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62066" cy="1308902"/>
            </a:xfrm>
            <a:custGeom>
              <a:avLst/>
              <a:gdLst/>
              <a:ahLst/>
              <a:cxnLst/>
              <a:rect r="r" b="b" t="t" l="l"/>
              <a:pathLst>
                <a:path h="1308902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1308902"/>
                  </a:lnTo>
                  <a:lnTo>
                    <a:pt x="0" y="130890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467674" y="915398"/>
            <a:ext cx="15352652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성적-ANSI SQL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658268" y="6813664"/>
            <a:ext cx="5990500" cy="3050431"/>
          </a:xfrm>
          <a:custGeom>
            <a:avLst/>
            <a:gdLst/>
            <a:ahLst/>
            <a:cxnLst/>
            <a:rect r="r" b="b" t="t" l="l"/>
            <a:pathLst>
              <a:path h="3050431" w="5990500">
                <a:moveTo>
                  <a:pt x="0" y="0"/>
                </a:moveTo>
                <a:lnTo>
                  <a:pt x="5990500" y="0"/>
                </a:lnTo>
                <a:lnTo>
                  <a:pt x="5990500" y="3050431"/>
                </a:lnTo>
                <a:lnTo>
                  <a:pt x="0" y="30504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494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995186" y="7168624"/>
            <a:ext cx="11825140" cy="953251"/>
          </a:xfrm>
          <a:custGeom>
            <a:avLst/>
            <a:gdLst/>
            <a:ahLst/>
            <a:cxnLst/>
            <a:rect r="r" b="b" t="t" l="l"/>
            <a:pathLst>
              <a:path h="953251" w="11825140">
                <a:moveTo>
                  <a:pt x="0" y="0"/>
                </a:moveTo>
                <a:lnTo>
                  <a:pt x="11825140" y="0"/>
                </a:lnTo>
                <a:lnTo>
                  <a:pt x="11825140" y="953251"/>
                </a:lnTo>
                <a:lnTo>
                  <a:pt x="0" y="9532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79109" y="3039486"/>
            <a:ext cx="5670868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C-3 교사의 특정 과목, 특정 교육생 성적 조회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69703" y="3402071"/>
            <a:ext cx="3475811" cy="2453853"/>
          </a:xfrm>
          <a:custGeom>
            <a:avLst/>
            <a:gdLst/>
            <a:ahLst/>
            <a:cxnLst/>
            <a:rect r="r" b="b" t="t" l="l"/>
            <a:pathLst>
              <a:path h="2453853" w="3475811">
                <a:moveTo>
                  <a:pt x="0" y="0"/>
                </a:moveTo>
                <a:lnTo>
                  <a:pt x="3475811" y="0"/>
                </a:lnTo>
                <a:lnTo>
                  <a:pt x="3475811" y="2453853"/>
                </a:lnTo>
                <a:lnTo>
                  <a:pt x="0" y="24538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304884" y="4057918"/>
            <a:ext cx="11515441" cy="774833"/>
          </a:xfrm>
          <a:custGeom>
            <a:avLst/>
            <a:gdLst/>
            <a:ahLst/>
            <a:cxnLst/>
            <a:rect r="r" b="b" t="t" l="l"/>
            <a:pathLst>
              <a:path h="774833" w="11515441">
                <a:moveTo>
                  <a:pt x="0" y="0"/>
                </a:moveTo>
                <a:lnTo>
                  <a:pt x="11515442" y="0"/>
                </a:lnTo>
                <a:lnTo>
                  <a:pt x="11515442" y="774833"/>
                </a:lnTo>
                <a:lnTo>
                  <a:pt x="0" y="7748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05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67674" y="6451714"/>
            <a:ext cx="4696158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C-3 교사의 과목 목록 조회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45245" cy="1906519"/>
            <a:chOff x="0" y="0"/>
            <a:chExt cx="5999270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270" cy="695503"/>
            </a:xfrm>
            <a:custGeom>
              <a:avLst/>
              <a:gdLst/>
              <a:ahLst/>
              <a:cxnLst/>
              <a:rect r="r" b="b" t="t" l="l"/>
              <a:pathLst>
                <a:path h="695503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3039486"/>
            <a:ext cx="7665361" cy="362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</a:rPr>
              <a:t>B-5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625957" y="2915205"/>
            <a:ext cx="7724783" cy="6630061"/>
            <a:chOff x="0" y="0"/>
            <a:chExt cx="2818022" cy="241866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18022" cy="2418664"/>
            </a:xfrm>
            <a:custGeom>
              <a:avLst/>
              <a:gdLst/>
              <a:ahLst/>
              <a:cxnLst/>
              <a:rect r="r" b="b" t="t" l="l"/>
              <a:pathLst>
                <a:path h="2418664" w="2818022">
                  <a:moveTo>
                    <a:pt x="0" y="0"/>
                  </a:moveTo>
                  <a:lnTo>
                    <a:pt x="2818022" y="0"/>
                  </a:lnTo>
                  <a:lnTo>
                    <a:pt x="2818022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05495" y="2915205"/>
            <a:ext cx="8358265" cy="6630061"/>
            <a:chOff x="0" y="0"/>
            <a:chExt cx="3049118" cy="241866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049118" cy="2418664"/>
            </a:xfrm>
            <a:custGeom>
              <a:avLst/>
              <a:gdLst/>
              <a:ahLst/>
              <a:cxnLst/>
              <a:rect r="r" b="b" t="t" l="l"/>
              <a:pathLst>
                <a:path h="2418664" w="3049118">
                  <a:moveTo>
                    <a:pt x="0" y="0"/>
                  </a:moveTo>
                  <a:lnTo>
                    <a:pt x="3049118" y="0"/>
                  </a:lnTo>
                  <a:lnTo>
                    <a:pt x="3049118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467674" y="915139"/>
            <a:ext cx="15352652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성적-PL/SQL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247734" y="3523979"/>
            <a:ext cx="3423784" cy="5953414"/>
            <a:chOff x="0" y="0"/>
            <a:chExt cx="4565045" cy="793788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565045" cy="5222461"/>
            </a:xfrm>
            <a:custGeom>
              <a:avLst/>
              <a:gdLst/>
              <a:ahLst/>
              <a:cxnLst/>
              <a:rect r="r" b="b" t="t" l="l"/>
              <a:pathLst>
                <a:path h="5222461" w="4565045">
                  <a:moveTo>
                    <a:pt x="0" y="0"/>
                  </a:moveTo>
                  <a:lnTo>
                    <a:pt x="4565045" y="0"/>
                  </a:lnTo>
                  <a:lnTo>
                    <a:pt x="4565045" y="5222461"/>
                  </a:lnTo>
                  <a:lnTo>
                    <a:pt x="0" y="5222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012" r="0" b="-696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5222461"/>
              <a:ext cx="4068014" cy="2715425"/>
            </a:xfrm>
            <a:custGeom>
              <a:avLst/>
              <a:gdLst/>
              <a:ahLst/>
              <a:cxnLst/>
              <a:rect r="r" b="b" t="t" l="l"/>
              <a:pathLst>
                <a:path h="2715425" w="4068014">
                  <a:moveTo>
                    <a:pt x="0" y="0"/>
                  </a:moveTo>
                  <a:lnTo>
                    <a:pt x="4068014" y="0"/>
                  </a:lnTo>
                  <a:lnTo>
                    <a:pt x="4068014" y="2715425"/>
                  </a:lnTo>
                  <a:lnTo>
                    <a:pt x="0" y="2715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687" r="0" b="-687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0030808" y="4389620"/>
            <a:ext cx="3996602" cy="1408326"/>
          </a:xfrm>
          <a:custGeom>
            <a:avLst/>
            <a:gdLst/>
            <a:ahLst/>
            <a:cxnLst/>
            <a:rect r="r" b="b" t="t" l="l"/>
            <a:pathLst>
              <a:path h="1408326" w="3996602">
                <a:moveTo>
                  <a:pt x="0" y="0"/>
                </a:moveTo>
                <a:lnTo>
                  <a:pt x="3996602" y="0"/>
                </a:lnTo>
                <a:lnTo>
                  <a:pt x="3996602" y="1408327"/>
                </a:lnTo>
                <a:lnTo>
                  <a:pt x="0" y="14083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030808" y="7033613"/>
            <a:ext cx="7031683" cy="2224687"/>
          </a:xfrm>
          <a:custGeom>
            <a:avLst/>
            <a:gdLst/>
            <a:ahLst/>
            <a:cxnLst/>
            <a:rect r="r" b="b" t="t" l="l"/>
            <a:pathLst>
              <a:path h="2224687" w="7031683">
                <a:moveTo>
                  <a:pt x="0" y="0"/>
                </a:moveTo>
                <a:lnTo>
                  <a:pt x="7031683" y="0"/>
                </a:lnTo>
                <a:lnTo>
                  <a:pt x="7031683" y="2224687"/>
                </a:lnTo>
                <a:lnTo>
                  <a:pt x="0" y="22246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534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278358">
            <a:off x="13186236" y="8430575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9908140" y="3020436"/>
            <a:ext cx="7332810" cy="57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3EA8"/>
                </a:solidFill>
                <a:latin typeface="Arita Dotum Bold"/>
              </a:rPr>
              <a:t>procTestGradesOut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735748" y="3665085"/>
            <a:ext cx="7332810" cy="724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Arita Dotum Medium"/>
              </a:rPr>
              <a:t>교사가 강의를 마친 과목에 대한 교육생의 성적을 출력하는 프로시저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735748" y="6521315"/>
            <a:ext cx="7505202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Arita Dotum Medium"/>
              </a:rPr>
              <a:t>출력 결과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3161394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C-3 프로시저</a:t>
            </a:r>
          </a:p>
        </p:txBody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45245" cy="1906519"/>
            <a:chOff x="0" y="0"/>
            <a:chExt cx="5999270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270" cy="695503"/>
            </a:xfrm>
            <a:custGeom>
              <a:avLst/>
              <a:gdLst/>
              <a:ahLst/>
              <a:cxnLst/>
              <a:rect r="r" b="b" t="t" l="l"/>
              <a:pathLst>
                <a:path h="695503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3039486"/>
            <a:ext cx="7665361" cy="362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</a:rPr>
              <a:t>B-5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625957" y="2915205"/>
            <a:ext cx="7724783" cy="6630061"/>
            <a:chOff x="0" y="0"/>
            <a:chExt cx="2818022" cy="241866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18022" cy="2418664"/>
            </a:xfrm>
            <a:custGeom>
              <a:avLst/>
              <a:gdLst/>
              <a:ahLst/>
              <a:cxnLst/>
              <a:rect r="r" b="b" t="t" l="l"/>
              <a:pathLst>
                <a:path h="2418664" w="2818022">
                  <a:moveTo>
                    <a:pt x="0" y="0"/>
                  </a:moveTo>
                  <a:lnTo>
                    <a:pt x="2818022" y="0"/>
                  </a:lnTo>
                  <a:lnTo>
                    <a:pt x="2818022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26069" y="2915205"/>
            <a:ext cx="8358265" cy="6630061"/>
            <a:chOff x="0" y="0"/>
            <a:chExt cx="3049118" cy="241866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049118" cy="2418664"/>
            </a:xfrm>
            <a:custGeom>
              <a:avLst/>
              <a:gdLst/>
              <a:ahLst/>
              <a:cxnLst/>
              <a:rect r="r" b="b" t="t" l="l"/>
              <a:pathLst>
                <a:path h="2418664" w="3049118">
                  <a:moveTo>
                    <a:pt x="0" y="0"/>
                  </a:moveTo>
                  <a:lnTo>
                    <a:pt x="3049118" y="0"/>
                  </a:lnTo>
                  <a:lnTo>
                    <a:pt x="3049118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-278358">
            <a:off x="13186236" y="8430575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467674" y="915139"/>
            <a:ext cx="15352652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성적-PL/SQL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47551" y="3728729"/>
            <a:ext cx="8236783" cy="5671120"/>
            <a:chOff x="0" y="0"/>
            <a:chExt cx="10982377" cy="756149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837679" cy="6843696"/>
            </a:xfrm>
            <a:custGeom>
              <a:avLst/>
              <a:gdLst/>
              <a:ahLst/>
              <a:cxnLst/>
              <a:rect r="r" b="b" t="t" l="l"/>
              <a:pathLst>
                <a:path h="6843696" w="10837679">
                  <a:moveTo>
                    <a:pt x="0" y="0"/>
                  </a:moveTo>
                  <a:lnTo>
                    <a:pt x="10837679" y="0"/>
                  </a:lnTo>
                  <a:lnTo>
                    <a:pt x="10837679" y="6843696"/>
                  </a:lnTo>
                  <a:lnTo>
                    <a:pt x="0" y="6843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422" t="-1848" r="0" b="-594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6843696"/>
              <a:ext cx="10982377" cy="717797"/>
            </a:xfrm>
            <a:custGeom>
              <a:avLst/>
              <a:gdLst/>
              <a:ahLst/>
              <a:cxnLst/>
              <a:rect r="r" b="b" t="t" l="l"/>
              <a:pathLst>
                <a:path h="717797" w="10982377">
                  <a:moveTo>
                    <a:pt x="0" y="0"/>
                  </a:moveTo>
                  <a:lnTo>
                    <a:pt x="10982377" y="0"/>
                  </a:lnTo>
                  <a:lnTo>
                    <a:pt x="10982377" y="717797"/>
                  </a:lnTo>
                  <a:lnTo>
                    <a:pt x="0" y="717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675" t="-150633" r="0" b="-2636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8919993" y="6739067"/>
            <a:ext cx="5286810" cy="2614481"/>
            <a:chOff x="0" y="0"/>
            <a:chExt cx="1340645" cy="66298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40645" cy="662988"/>
            </a:xfrm>
            <a:custGeom>
              <a:avLst/>
              <a:gdLst/>
              <a:ahLst/>
              <a:cxnLst/>
              <a:rect r="r" b="b" t="t" l="l"/>
              <a:pathLst>
                <a:path h="662988" w="1340645">
                  <a:moveTo>
                    <a:pt x="670323" y="0"/>
                  </a:moveTo>
                  <a:cubicBezTo>
                    <a:pt x="300114" y="0"/>
                    <a:pt x="0" y="148415"/>
                    <a:pt x="0" y="331494"/>
                  </a:cubicBezTo>
                  <a:cubicBezTo>
                    <a:pt x="0" y="514573"/>
                    <a:pt x="300114" y="662988"/>
                    <a:pt x="670323" y="662988"/>
                  </a:cubicBezTo>
                  <a:cubicBezTo>
                    <a:pt x="1040532" y="662988"/>
                    <a:pt x="1340645" y="514573"/>
                    <a:pt x="1340645" y="331494"/>
                  </a:cubicBezTo>
                  <a:cubicBezTo>
                    <a:pt x="1340645" y="148415"/>
                    <a:pt x="1040532" y="0"/>
                    <a:pt x="670323" y="0"/>
                  </a:cubicBezTo>
                  <a:close/>
                </a:path>
              </a:pathLst>
            </a:custGeom>
            <a:solidFill>
              <a:srgbClr val="7390BA"/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125686" y="24055"/>
              <a:ext cx="1089274" cy="576778"/>
            </a:xfrm>
            <a:prstGeom prst="rect">
              <a:avLst/>
            </a:prstGeom>
          </p:spPr>
          <p:txBody>
            <a:bodyPr anchor="ctr" rtlCol="false" tIns="190500" lIns="190500" bIns="190500" rIns="1905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Arita Dotum Medium"/>
                  <a:ea typeface="Arita Dotum Medium"/>
                </a:rPr>
                <a:t>논리적 구조 분석 + 사용자 편의성 고려</a:t>
              </a:r>
            </a:p>
            <a:p>
              <a:pPr algn="ctr">
                <a:lnSpc>
                  <a:spcPts val="2799"/>
                </a:lnSpc>
              </a:pPr>
            </a:p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Arita Dotum Medium"/>
                  <a:ea typeface="Arita Dotum Medium"/>
                </a:rPr>
                <a:t>-&gt; ‘설정한 배점에 맞도록 성적 입력</a:t>
              </a:r>
              <a:r>
                <a:rPr lang="en-US" sz="1999">
                  <a:solidFill>
                    <a:srgbClr val="FFFFFF"/>
                  </a:solidFill>
                  <a:latin typeface="Arita Dotum Medium"/>
                </a:rPr>
                <a:t>’</a:t>
              </a:r>
            </a:p>
            <a:p>
              <a:pPr algn="ctr" marL="0" indent="0" lvl="0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FFFFFF"/>
                  </a:solidFill>
                  <a:latin typeface="Arita Dotum Medium"/>
                  <a:ea typeface="Arita Dotum Medium"/>
                </a:rPr>
                <a:t>확인 및 제한용 트리거?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9926490" y="3020436"/>
            <a:ext cx="7332810" cy="57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3EA8"/>
                </a:solidFill>
                <a:latin typeface="Arita Dotum Bold"/>
              </a:rPr>
              <a:t>trgTraineeCheckPoints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735748" y="3665085"/>
            <a:ext cx="7332810" cy="724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교사가 성적을 입력할 때 설정한 배점을 기준으로 점수를 입력하는지 확인, 제한하는 트리거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81100" y="3313794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C-3 배점별 성적 입력 제한 트리거</a:t>
            </a:r>
          </a:p>
        </p:txBody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45245" cy="1906519"/>
            <a:chOff x="0" y="0"/>
            <a:chExt cx="5999270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270" cy="695503"/>
            </a:xfrm>
            <a:custGeom>
              <a:avLst/>
              <a:gdLst/>
              <a:ahLst/>
              <a:cxnLst/>
              <a:rect r="r" b="b" t="t" l="l"/>
              <a:pathLst>
                <a:path h="695503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3039486"/>
            <a:ext cx="7665361" cy="362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</a:rPr>
              <a:t>B-5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625957" y="2915205"/>
            <a:ext cx="7724783" cy="6630061"/>
            <a:chOff x="0" y="0"/>
            <a:chExt cx="2818022" cy="241866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18022" cy="2418664"/>
            </a:xfrm>
            <a:custGeom>
              <a:avLst/>
              <a:gdLst/>
              <a:ahLst/>
              <a:cxnLst/>
              <a:rect r="r" b="b" t="t" l="l"/>
              <a:pathLst>
                <a:path h="2418664" w="2818022">
                  <a:moveTo>
                    <a:pt x="0" y="0"/>
                  </a:moveTo>
                  <a:lnTo>
                    <a:pt x="2818022" y="0"/>
                  </a:lnTo>
                  <a:lnTo>
                    <a:pt x="2818022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26069" y="2915205"/>
            <a:ext cx="8358265" cy="6630061"/>
            <a:chOff x="0" y="0"/>
            <a:chExt cx="3049118" cy="241866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049118" cy="2418664"/>
            </a:xfrm>
            <a:custGeom>
              <a:avLst/>
              <a:gdLst/>
              <a:ahLst/>
              <a:cxnLst/>
              <a:rect r="r" b="b" t="t" l="l"/>
              <a:pathLst>
                <a:path h="2418664" w="3049118">
                  <a:moveTo>
                    <a:pt x="0" y="0"/>
                  </a:moveTo>
                  <a:lnTo>
                    <a:pt x="3049118" y="0"/>
                  </a:lnTo>
                  <a:lnTo>
                    <a:pt x="3049118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-278358">
            <a:off x="13186236" y="8430575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467674" y="915139"/>
            <a:ext cx="15352652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성적-PL/SQL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181100" y="3728840"/>
            <a:ext cx="7963893" cy="4266371"/>
          </a:xfrm>
          <a:custGeom>
            <a:avLst/>
            <a:gdLst/>
            <a:ahLst/>
            <a:cxnLst/>
            <a:rect r="r" b="b" t="t" l="l"/>
            <a:pathLst>
              <a:path h="4266371" w="7963893">
                <a:moveTo>
                  <a:pt x="0" y="0"/>
                </a:moveTo>
                <a:lnTo>
                  <a:pt x="7963893" y="0"/>
                </a:lnTo>
                <a:lnTo>
                  <a:pt x="7963893" y="4266372"/>
                </a:lnTo>
                <a:lnTo>
                  <a:pt x="0" y="42663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8919993" y="6739067"/>
            <a:ext cx="5355506" cy="2299350"/>
            <a:chOff x="0" y="0"/>
            <a:chExt cx="1358065" cy="58307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58065" cy="583076"/>
            </a:xfrm>
            <a:custGeom>
              <a:avLst/>
              <a:gdLst/>
              <a:ahLst/>
              <a:cxnLst/>
              <a:rect r="r" b="b" t="t" l="l"/>
              <a:pathLst>
                <a:path h="583076" w="1358065">
                  <a:moveTo>
                    <a:pt x="679033" y="0"/>
                  </a:moveTo>
                  <a:cubicBezTo>
                    <a:pt x="304013" y="0"/>
                    <a:pt x="0" y="130526"/>
                    <a:pt x="0" y="291538"/>
                  </a:cubicBezTo>
                  <a:cubicBezTo>
                    <a:pt x="0" y="452550"/>
                    <a:pt x="304013" y="583076"/>
                    <a:pt x="679033" y="583076"/>
                  </a:cubicBezTo>
                  <a:cubicBezTo>
                    <a:pt x="1054052" y="583076"/>
                    <a:pt x="1358065" y="452550"/>
                    <a:pt x="1358065" y="291538"/>
                  </a:cubicBezTo>
                  <a:cubicBezTo>
                    <a:pt x="1358065" y="130526"/>
                    <a:pt x="1054052" y="0"/>
                    <a:pt x="679033" y="0"/>
                  </a:cubicBezTo>
                  <a:close/>
                </a:path>
              </a:pathLst>
            </a:custGeom>
            <a:solidFill>
              <a:srgbClr val="7390BA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127319" y="16563"/>
              <a:ext cx="1103428" cy="511849"/>
            </a:xfrm>
            <a:prstGeom prst="rect">
              <a:avLst/>
            </a:prstGeom>
          </p:spPr>
          <p:txBody>
            <a:bodyPr anchor="ctr" rtlCol="false" tIns="190500" lIns="190500" bIns="190500" rIns="1905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Arita Dotum Medium"/>
                  <a:ea typeface="Arita Dotum Medium"/>
                </a:rPr>
                <a:t>논리적 구조 분석 + 사용자 편의성 고려</a:t>
              </a:r>
            </a:p>
            <a:p>
              <a:pPr algn="ctr">
                <a:lnSpc>
                  <a:spcPts val="2799"/>
                </a:lnSpc>
              </a:pPr>
            </a:p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Arita Dotum Medium"/>
                </a:rPr>
                <a:t>-&gt; </a:t>
              </a:r>
              <a:r>
                <a:rPr lang="en-US" sz="1999">
                  <a:solidFill>
                    <a:srgbClr val="FFFFFF"/>
                  </a:solidFill>
                  <a:latin typeface="Arita Dotum Medium"/>
                  <a:ea typeface="Arita Dotum Medium"/>
                </a:rPr>
                <a:t>‘성적 입력 가능한 과목’</a:t>
              </a:r>
            </a:p>
            <a:p>
              <a:pPr algn="ctr" marL="0" indent="0" lvl="0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FFFFFF"/>
                  </a:solidFill>
                  <a:latin typeface="Arita Dotum Medium"/>
                  <a:ea typeface="Arita Dotum Medium"/>
                </a:rPr>
                <a:t>확인 및 제한용 트리거?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9926490" y="3020436"/>
            <a:ext cx="7332810" cy="57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3EA8"/>
                </a:solidFill>
                <a:latin typeface="Arita Dotum Bold"/>
              </a:rPr>
              <a:t>trgCheckEnddate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735748" y="3665085"/>
            <a:ext cx="7332810" cy="724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Arita Dotum Medium"/>
              </a:rPr>
              <a:t>교사가 성적을 입력할 때 강의를 마친 과목만 입력할 수 있도록 제한하는 트리거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81100" y="3313794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C-3 과목 진행 여부별 성적 입력 제한 트리거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1532" y="1970528"/>
            <a:ext cx="8052294" cy="8062209"/>
          </a:xfrm>
          <a:custGeom>
            <a:avLst/>
            <a:gdLst/>
            <a:ahLst/>
            <a:cxnLst/>
            <a:rect r="r" b="b" t="t" l="l"/>
            <a:pathLst>
              <a:path h="8062209" w="8052294">
                <a:moveTo>
                  <a:pt x="0" y="0"/>
                </a:moveTo>
                <a:lnTo>
                  <a:pt x="8052293" y="0"/>
                </a:lnTo>
                <a:lnTo>
                  <a:pt x="8052293" y="8062209"/>
                </a:lnTo>
                <a:lnTo>
                  <a:pt x="0" y="80622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6" r="0" b="-6256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21532" y="589403"/>
            <a:ext cx="1095866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ea typeface="Arita Dotum Bold"/>
              </a:rPr>
              <a:t>순서도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8973825" y="1970528"/>
            <a:ext cx="7682214" cy="7881767"/>
          </a:xfrm>
          <a:custGeom>
            <a:avLst/>
            <a:gdLst/>
            <a:ahLst/>
            <a:cxnLst/>
            <a:rect r="r" b="b" t="t" l="l"/>
            <a:pathLst>
              <a:path h="7881767" w="7682214">
                <a:moveTo>
                  <a:pt x="0" y="0"/>
                </a:moveTo>
                <a:lnTo>
                  <a:pt x="7682215" y="0"/>
                </a:lnTo>
                <a:lnTo>
                  <a:pt x="7682215" y="7881767"/>
                </a:lnTo>
                <a:lnTo>
                  <a:pt x="0" y="78817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6338" r="-74191" b="-142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07688" y="6001632"/>
            <a:ext cx="3664233" cy="4121325"/>
          </a:xfrm>
          <a:custGeom>
            <a:avLst/>
            <a:gdLst/>
            <a:ahLst/>
            <a:cxnLst/>
            <a:rect r="r" b="b" t="t" l="l"/>
            <a:pathLst>
              <a:path h="4121325" w="3664233">
                <a:moveTo>
                  <a:pt x="0" y="0"/>
                </a:moveTo>
                <a:lnTo>
                  <a:pt x="3664232" y="0"/>
                </a:lnTo>
                <a:lnTo>
                  <a:pt x="3664232" y="4121326"/>
                </a:lnTo>
                <a:lnTo>
                  <a:pt x="0" y="41213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20087" y="4863044"/>
            <a:ext cx="2251833" cy="560911"/>
          </a:xfrm>
          <a:custGeom>
            <a:avLst/>
            <a:gdLst/>
            <a:ahLst/>
            <a:cxnLst/>
            <a:rect r="r" b="b" t="t" l="l"/>
            <a:pathLst>
              <a:path h="560911" w="2251833">
                <a:moveTo>
                  <a:pt x="0" y="0"/>
                </a:moveTo>
                <a:lnTo>
                  <a:pt x="2251833" y="0"/>
                </a:lnTo>
                <a:lnTo>
                  <a:pt x="2251833" y="560912"/>
                </a:lnTo>
                <a:lnTo>
                  <a:pt x="0" y="5609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45245" cy="1906519"/>
            <a:chOff x="0" y="0"/>
            <a:chExt cx="5999270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270" cy="695503"/>
            </a:xfrm>
            <a:custGeom>
              <a:avLst/>
              <a:gdLst/>
              <a:ahLst/>
              <a:cxnLst/>
              <a:rect r="r" b="b" t="t" l="l"/>
              <a:pathLst>
                <a:path h="695503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3039486"/>
            <a:ext cx="7665361" cy="362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</a:rPr>
              <a:t>B-5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625957" y="2915205"/>
            <a:ext cx="7724783" cy="6630061"/>
            <a:chOff x="0" y="0"/>
            <a:chExt cx="2818022" cy="241866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18022" cy="2418664"/>
            </a:xfrm>
            <a:custGeom>
              <a:avLst/>
              <a:gdLst/>
              <a:ahLst/>
              <a:cxnLst/>
              <a:rect r="r" b="b" t="t" l="l"/>
              <a:pathLst>
                <a:path h="2418664" w="2818022">
                  <a:moveTo>
                    <a:pt x="0" y="0"/>
                  </a:moveTo>
                  <a:lnTo>
                    <a:pt x="2818022" y="0"/>
                  </a:lnTo>
                  <a:lnTo>
                    <a:pt x="2818022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26069" y="2915205"/>
            <a:ext cx="8358265" cy="6630061"/>
            <a:chOff x="0" y="0"/>
            <a:chExt cx="3049118" cy="241866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049118" cy="2418664"/>
            </a:xfrm>
            <a:custGeom>
              <a:avLst/>
              <a:gdLst/>
              <a:ahLst/>
              <a:cxnLst/>
              <a:rect r="r" b="b" t="t" l="l"/>
              <a:pathLst>
                <a:path h="2418664" w="3049118">
                  <a:moveTo>
                    <a:pt x="0" y="0"/>
                  </a:moveTo>
                  <a:lnTo>
                    <a:pt x="3049118" y="0"/>
                  </a:lnTo>
                  <a:lnTo>
                    <a:pt x="3049118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-278358">
            <a:off x="13186236" y="8430575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467674" y="915139"/>
            <a:ext cx="15352652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성적-PL/SQL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028700" y="3728729"/>
            <a:ext cx="8115300" cy="3705584"/>
          </a:xfrm>
          <a:custGeom>
            <a:avLst/>
            <a:gdLst/>
            <a:ahLst/>
            <a:cxnLst/>
            <a:rect r="r" b="b" t="t" l="l"/>
            <a:pathLst>
              <a:path h="3705584" w="8115300">
                <a:moveTo>
                  <a:pt x="0" y="0"/>
                </a:moveTo>
                <a:lnTo>
                  <a:pt x="8115300" y="0"/>
                </a:lnTo>
                <a:lnTo>
                  <a:pt x="8115300" y="3705584"/>
                </a:lnTo>
                <a:lnTo>
                  <a:pt x="0" y="37055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8919993" y="6739067"/>
            <a:ext cx="5355506" cy="2806199"/>
            <a:chOff x="0" y="0"/>
            <a:chExt cx="1358065" cy="71160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58065" cy="711604"/>
            </a:xfrm>
            <a:custGeom>
              <a:avLst/>
              <a:gdLst/>
              <a:ahLst/>
              <a:cxnLst/>
              <a:rect r="r" b="b" t="t" l="l"/>
              <a:pathLst>
                <a:path h="711604" w="1358065">
                  <a:moveTo>
                    <a:pt x="679033" y="0"/>
                  </a:moveTo>
                  <a:cubicBezTo>
                    <a:pt x="304013" y="0"/>
                    <a:pt x="0" y="159298"/>
                    <a:pt x="0" y="355802"/>
                  </a:cubicBezTo>
                  <a:cubicBezTo>
                    <a:pt x="0" y="552306"/>
                    <a:pt x="304013" y="711604"/>
                    <a:pt x="679033" y="711604"/>
                  </a:cubicBezTo>
                  <a:cubicBezTo>
                    <a:pt x="1054052" y="711604"/>
                    <a:pt x="1358065" y="552306"/>
                    <a:pt x="1358065" y="355802"/>
                  </a:cubicBezTo>
                  <a:cubicBezTo>
                    <a:pt x="1358065" y="159298"/>
                    <a:pt x="1054052" y="0"/>
                    <a:pt x="679033" y="0"/>
                  </a:cubicBezTo>
                  <a:close/>
                </a:path>
              </a:pathLst>
            </a:custGeom>
            <a:solidFill>
              <a:srgbClr val="7390BA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127319" y="28613"/>
              <a:ext cx="1103428" cy="616279"/>
            </a:xfrm>
            <a:prstGeom prst="rect">
              <a:avLst/>
            </a:prstGeom>
          </p:spPr>
          <p:txBody>
            <a:bodyPr anchor="ctr" rtlCol="false" tIns="190500" lIns="190500" bIns="190500" rIns="1905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Arita Dotum Medium"/>
                  <a:ea typeface="Arita Dotum Medium"/>
                </a:rPr>
                <a:t>논리적 구조 분석 + 사용자 편의성 고려</a:t>
              </a:r>
            </a:p>
            <a:p>
              <a:pPr algn="ctr">
                <a:lnSpc>
                  <a:spcPts val="2799"/>
                </a:lnSpc>
              </a:pPr>
            </a:p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Arita Dotum Medium"/>
                </a:rPr>
                <a:t>-&gt; </a:t>
              </a:r>
              <a:r>
                <a:rPr lang="en-US" sz="1999">
                  <a:solidFill>
                    <a:srgbClr val="FFFFFF"/>
                  </a:solidFill>
                  <a:latin typeface="Arita Dotum Medium"/>
                  <a:ea typeface="Arita Dotum Medium"/>
                </a:rPr>
                <a:t>‘중도 탈락자는 중도탈락 날짜 </a:t>
              </a:r>
            </a:p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Arita Dotum Medium"/>
                  <a:ea typeface="Arita Dotum Medium"/>
                </a:rPr>
                <a:t>전까지 수업한 과목만 성적 입력 가능’</a:t>
              </a:r>
            </a:p>
            <a:p>
              <a:pPr algn="ctr" marL="0" indent="0" lvl="0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FFFFFF"/>
                  </a:solidFill>
                  <a:latin typeface="Arita Dotum Medium"/>
                  <a:ea typeface="Arita Dotum Medium"/>
                </a:rPr>
                <a:t>확인 및 제한용 트리거?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9926490" y="3020436"/>
            <a:ext cx="7332810" cy="57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3EA8"/>
                </a:solidFill>
                <a:latin typeface="Arita Dotum Bold"/>
              </a:rPr>
              <a:t>trgCheckDropout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735748" y="3665085"/>
            <a:ext cx="7332810" cy="724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Arita Dotum Medium"/>
              </a:rPr>
              <a:t>교사가 성적을 입력할 때 수료 중인 교육생의 성적만 입력 가능하게 제한하는 트리거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81100" y="3313794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C-3 교육생별 성적 입력 제한 트리거</a:t>
            </a:r>
          </a:p>
        </p:txBody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9294" y="657204"/>
            <a:ext cx="15795020" cy="1907038"/>
            <a:chOff x="0" y="0"/>
            <a:chExt cx="5762066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62066" cy="695693"/>
            </a:xfrm>
            <a:custGeom>
              <a:avLst/>
              <a:gdLst/>
              <a:ahLst/>
              <a:cxnLst/>
              <a:rect r="r" b="b" t="t" l="l"/>
              <a:pathLst>
                <a:path h="695693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9294" y="2903804"/>
            <a:ext cx="15795020" cy="2024016"/>
            <a:chOff x="0" y="0"/>
            <a:chExt cx="5762066" cy="7383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62066" cy="738367"/>
            </a:xfrm>
            <a:custGeom>
              <a:avLst/>
              <a:gdLst/>
              <a:ahLst/>
              <a:cxnLst/>
              <a:rect r="r" b="b" t="t" l="l"/>
              <a:pathLst>
                <a:path h="738367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738367"/>
                  </a:lnTo>
                  <a:lnTo>
                    <a:pt x="0" y="73836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19294" y="7655810"/>
            <a:ext cx="15795020" cy="2024016"/>
            <a:chOff x="0" y="0"/>
            <a:chExt cx="5762066" cy="73836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62066" cy="738367"/>
            </a:xfrm>
            <a:custGeom>
              <a:avLst/>
              <a:gdLst/>
              <a:ahLst/>
              <a:cxnLst/>
              <a:rect r="r" b="b" t="t" l="l"/>
              <a:pathLst>
                <a:path h="738367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738367"/>
                  </a:lnTo>
                  <a:lnTo>
                    <a:pt x="0" y="73836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4892165" y="915398"/>
            <a:ext cx="8503671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성적-ANSI SQL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5698" y="3027553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D-1 교육생의 강사별 성적 조회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219294" y="5242251"/>
            <a:ext cx="15795020" cy="2024016"/>
            <a:chOff x="0" y="0"/>
            <a:chExt cx="5762066" cy="7383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762066" cy="738367"/>
            </a:xfrm>
            <a:custGeom>
              <a:avLst/>
              <a:gdLst/>
              <a:ahLst/>
              <a:cxnLst/>
              <a:rect r="r" b="b" t="t" l="l"/>
              <a:pathLst>
                <a:path h="738367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738367"/>
                  </a:lnTo>
                  <a:lnTo>
                    <a:pt x="0" y="73836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345698" y="5319720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D-1 교육생의 성적 조회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45698" y="7686822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D-1 교육생의 과정별 성적 조회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608744" y="3438692"/>
            <a:ext cx="2325960" cy="1413034"/>
          </a:xfrm>
          <a:custGeom>
            <a:avLst/>
            <a:gdLst/>
            <a:ahLst/>
            <a:cxnLst/>
            <a:rect r="r" b="b" t="t" l="l"/>
            <a:pathLst>
              <a:path h="1413034" w="2325960">
                <a:moveTo>
                  <a:pt x="0" y="0"/>
                </a:moveTo>
                <a:lnTo>
                  <a:pt x="2325960" y="0"/>
                </a:lnTo>
                <a:lnTo>
                  <a:pt x="2325960" y="1413034"/>
                </a:lnTo>
                <a:lnTo>
                  <a:pt x="0" y="14130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243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011059" y="3614769"/>
            <a:ext cx="7661915" cy="1060881"/>
          </a:xfrm>
          <a:custGeom>
            <a:avLst/>
            <a:gdLst/>
            <a:ahLst/>
            <a:cxnLst/>
            <a:rect r="r" b="b" t="t" l="l"/>
            <a:pathLst>
              <a:path h="1060881" w="7661915">
                <a:moveTo>
                  <a:pt x="0" y="0"/>
                </a:moveTo>
                <a:lnTo>
                  <a:pt x="7661915" y="0"/>
                </a:lnTo>
                <a:lnTo>
                  <a:pt x="7661915" y="1060880"/>
                </a:lnTo>
                <a:lnTo>
                  <a:pt x="0" y="10608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97034" y="5716050"/>
            <a:ext cx="1980012" cy="1509393"/>
          </a:xfrm>
          <a:custGeom>
            <a:avLst/>
            <a:gdLst/>
            <a:ahLst/>
            <a:cxnLst/>
            <a:rect r="r" b="b" t="t" l="l"/>
            <a:pathLst>
              <a:path h="1509393" w="1980012">
                <a:moveTo>
                  <a:pt x="0" y="0"/>
                </a:moveTo>
                <a:lnTo>
                  <a:pt x="1980011" y="0"/>
                </a:lnTo>
                <a:lnTo>
                  <a:pt x="1980011" y="1509393"/>
                </a:lnTo>
                <a:lnTo>
                  <a:pt x="0" y="15093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461331" y="5910905"/>
            <a:ext cx="12211643" cy="861492"/>
          </a:xfrm>
          <a:custGeom>
            <a:avLst/>
            <a:gdLst/>
            <a:ahLst/>
            <a:cxnLst/>
            <a:rect r="r" b="b" t="t" l="l"/>
            <a:pathLst>
              <a:path h="861492" w="12211643">
                <a:moveTo>
                  <a:pt x="0" y="0"/>
                </a:moveTo>
                <a:lnTo>
                  <a:pt x="12211643" y="0"/>
                </a:lnTo>
                <a:lnTo>
                  <a:pt x="12211643" y="861491"/>
                </a:lnTo>
                <a:lnTo>
                  <a:pt x="0" y="8614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396712" y="8122957"/>
            <a:ext cx="9276262" cy="1089722"/>
          </a:xfrm>
          <a:custGeom>
            <a:avLst/>
            <a:gdLst/>
            <a:ahLst/>
            <a:cxnLst/>
            <a:rect r="r" b="b" t="t" l="l"/>
            <a:pathLst>
              <a:path h="1089722" w="9276262">
                <a:moveTo>
                  <a:pt x="0" y="0"/>
                </a:moveTo>
                <a:lnTo>
                  <a:pt x="9276262" y="0"/>
                </a:lnTo>
                <a:lnTo>
                  <a:pt x="9276262" y="1089723"/>
                </a:lnTo>
                <a:lnTo>
                  <a:pt x="0" y="10897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08744" y="8049407"/>
            <a:ext cx="3919195" cy="1577302"/>
          </a:xfrm>
          <a:custGeom>
            <a:avLst/>
            <a:gdLst/>
            <a:ahLst/>
            <a:cxnLst/>
            <a:rect r="r" b="b" t="t" l="l"/>
            <a:pathLst>
              <a:path h="1577302" w="3919195">
                <a:moveTo>
                  <a:pt x="0" y="0"/>
                </a:moveTo>
                <a:lnTo>
                  <a:pt x="3919195" y="0"/>
                </a:lnTo>
                <a:lnTo>
                  <a:pt x="3919195" y="1577302"/>
                </a:lnTo>
                <a:lnTo>
                  <a:pt x="0" y="15773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7569" r="0" b="0"/>
            </a:stretch>
          </a:blipFill>
        </p:spPr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45245" cy="1906519"/>
            <a:chOff x="0" y="0"/>
            <a:chExt cx="5999270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270" cy="695503"/>
            </a:xfrm>
            <a:custGeom>
              <a:avLst/>
              <a:gdLst/>
              <a:ahLst/>
              <a:cxnLst/>
              <a:rect r="r" b="b" t="t" l="l"/>
              <a:pathLst>
                <a:path h="695503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3039486"/>
            <a:ext cx="7665361" cy="362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</a:rPr>
              <a:t>B-5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625957" y="2915205"/>
            <a:ext cx="7724783" cy="6630061"/>
            <a:chOff x="0" y="0"/>
            <a:chExt cx="2818022" cy="241866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18022" cy="2418664"/>
            </a:xfrm>
            <a:custGeom>
              <a:avLst/>
              <a:gdLst/>
              <a:ahLst/>
              <a:cxnLst/>
              <a:rect r="r" b="b" t="t" l="l"/>
              <a:pathLst>
                <a:path h="2418664" w="2818022">
                  <a:moveTo>
                    <a:pt x="0" y="0"/>
                  </a:moveTo>
                  <a:lnTo>
                    <a:pt x="2818022" y="0"/>
                  </a:lnTo>
                  <a:lnTo>
                    <a:pt x="2818022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05495" y="2915205"/>
            <a:ext cx="8358265" cy="6630061"/>
            <a:chOff x="0" y="0"/>
            <a:chExt cx="3049118" cy="241866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049118" cy="2418664"/>
            </a:xfrm>
            <a:custGeom>
              <a:avLst/>
              <a:gdLst/>
              <a:ahLst/>
              <a:cxnLst/>
              <a:rect r="r" b="b" t="t" l="l"/>
              <a:pathLst>
                <a:path h="2418664" w="3049118">
                  <a:moveTo>
                    <a:pt x="0" y="0"/>
                  </a:moveTo>
                  <a:lnTo>
                    <a:pt x="3049118" y="0"/>
                  </a:lnTo>
                  <a:lnTo>
                    <a:pt x="3049118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-278358">
            <a:off x="13186236" y="8430575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467674" y="915139"/>
            <a:ext cx="15352652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성적-PL/SQL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254406" y="3547865"/>
            <a:ext cx="7873711" cy="5548090"/>
          </a:xfrm>
          <a:custGeom>
            <a:avLst/>
            <a:gdLst/>
            <a:ahLst/>
            <a:cxnLst/>
            <a:rect r="r" b="b" t="t" l="l"/>
            <a:pathLst>
              <a:path h="5548090" w="7873711">
                <a:moveTo>
                  <a:pt x="0" y="0"/>
                </a:moveTo>
                <a:lnTo>
                  <a:pt x="7873712" y="0"/>
                </a:lnTo>
                <a:lnTo>
                  <a:pt x="7873712" y="5548090"/>
                </a:lnTo>
                <a:lnTo>
                  <a:pt x="0" y="55480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246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969854" y="4114018"/>
            <a:ext cx="3558519" cy="1219586"/>
          </a:xfrm>
          <a:custGeom>
            <a:avLst/>
            <a:gdLst/>
            <a:ahLst/>
            <a:cxnLst/>
            <a:rect r="r" b="b" t="t" l="l"/>
            <a:pathLst>
              <a:path h="1219586" w="3558519">
                <a:moveTo>
                  <a:pt x="0" y="0"/>
                </a:moveTo>
                <a:lnTo>
                  <a:pt x="3558518" y="0"/>
                </a:lnTo>
                <a:lnTo>
                  <a:pt x="3558518" y="1219587"/>
                </a:lnTo>
                <a:lnTo>
                  <a:pt x="0" y="12195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822324" y="6883900"/>
            <a:ext cx="7332049" cy="300014"/>
          </a:xfrm>
          <a:custGeom>
            <a:avLst/>
            <a:gdLst/>
            <a:ahLst/>
            <a:cxnLst/>
            <a:rect r="r" b="b" t="t" l="l"/>
            <a:pathLst>
              <a:path h="300014" w="7332049">
                <a:moveTo>
                  <a:pt x="0" y="0"/>
                </a:moveTo>
                <a:lnTo>
                  <a:pt x="7332049" y="0"/>
                </a:lnTo>
                <a:lnTo>
                  <a:pt x="7332049" y="300014"/>
                </a:lnTo>
                <a:lnTo>
                  <a:pt x="0" y="3000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9908900" y="3020436"/>
            <a:ext cx="7084578" cy="57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3EA8"/>
                </a:solidFill>
                <a:latin typeface="Arita Dotum Bold"/>
              </a:rPr>
              <a:t>procTraineeInfo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735748" y="3665085"/>
            <a:ext cx="7084578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Arita Dotum Medium"/>
              </a:rPr>
              <a:t>교육생이 자신의 정보를 조회하는 프로시저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3100374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D-1 프로시저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735748" y="6521315"/>
            <a:ext cx="7505202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Arita Dotum Medium"/>
              </a:rPr>
              <a:t>출력 결과</a:t>
            </a:r>
          </a:p>
        </p:txBody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45245" cy="1906519"/>
            <a:chOff x="0" y="0"/>
            <a:chExt cx="5999270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270" cy="695503"/>
            </a:xfrm>
            <a:custGeom>
              <a:avLst/>
              <a:gdLst/>
              <a:ahLst/>
              <a:cxnLst/>
              <a:rect r="r" b="b" t="t" l="l"/>
              <a:pathLst>
                <a:path h="695503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3039486"/>
            <a:ext cx="7665361" cy="362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</a:rPr>
              <a:t>B-5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625957" y="2915205"/>
            <a:ext cx="7724783" cy="6630061"/>
            <a:chOff x="0" y="0"/>
            <a:chExt cx="2818022" cy="241866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18022" cy="2418664"/>
            </a:xfrm>
            <a:custGeom>
              <a:avLst/>
              <a:gdLst/>
              <a:ahLst/>
              <a:cxnLst/>
              <a:rect r="r" b="b" t="t" l="l"/>
              <a:pathLst>
                <a:path h="2418664" w="2818022">
                  <a:moveTo>
                    <a:pt x="0" y="0"/>
                  </a:moveTo>
                  <a:lnTo>
                    <a:pt x="2818022" y="0"/>
                  </a:lnTo>
                  <a:lnTo>
                    <a:pt x="2818022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26069" y="2915205"/>
            <a:ext cx="8358265" cy="6630061"/>
            <a:chOff x="0" y="0"/>
            <a:chExt cx="3049118" cy="241866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049118" cy="2418664"/>
            </a:xfrm>
            <a:custGeom>
              <a:avLst/>
              <a:gdLst/>
              <a:ahLst/>
              <a:cxnLst/>
              <a:rect r="r" b="b" t="t" l="l"/>
              <a:pathLst>
                <a:path h="2418664" w="3049118">
                  <a:moveTo>
                    <a:pt x="0" y="0"/>
                  </a:moveTo>
                  <a:lnTo>
                    <a:pt x="3049118" y="0"/>
                  </a:lnTo>
                  <a:lnTo>
                    <a:pt x="3049118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-278358">
            <a:off x="13186236" y="8430575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467674" y="915139"/>
            <a:ext cx="15352652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성적-PL/SQL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226797" y="3462959"/>
            <a:ext cx="4485133" cy="6010487"/>
            <a:chOff x="0" y="0"/>
            <a:chExt cx="5980177" cy="801398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368409" cy="5027321"/>
            </a:xfrm>
            <a:custGeom>
              <a:avLst/>
              <a:gdLst/>
              <a:ahLst/>
              <a:cxnLst/>
              <a:rect r="r" b="b" t="t" l="l"/>
              <a:pathLst>
                <a:path h="5027321" w="4368409">
                  <a:moveTo>
                    <a:pt x="0" y="0"/>
                  </a:moveTo>
                  <a:lnTo>
                    <a:pt x="4368409" y="0"/>
                  </a:lnTo>
                  <a:lnTo>
                    <a:pt x="4368409" y="5027321"/>
                  </a:lnTo>
                  <a:lnTo>
                    <a:pt x="0" y="5027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2425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5050379"/>
              <a:ext cx="5980177" cy="2963604"/>
            </a:xfrm>
            <a:custGeom>
              <a:avLst/>
              <a:gdLst/>
              <a:ahLst/>
              <a:cxnLst/>
              <a:rect r="r" b="b" t="t" l="l"/>
              <a:pathLst>
                <a:path h="2963604" w="5980177">
                  <a:moveTo>
                    <a:pt x="0" y="0"/>
                  </a:moveTo>
                  <a:lnTo>
                    <a:pt x="5980177" y="0"/>
                  </a:lnTo>
                  <a:lnTo>
                    <a:pt x="5980177" y="2963604"/>
                  </a:lnTo>
                  <a:lnTo>
                    <a:pt x="0" y="29636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1248" r="0" b="0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9908900" y="4488017"/>
            <a:ext cx="2528290" cy="1310965"/>
          </a:xfrm>
          <a:custGeom>
            <a:avLst/>
            <a:gdLst/>
            <a:ahLst/>
            <a:cxnLst/>
            <a:rect r="r" b="b" t="t" l="l"/>
            <a:pathLst>
              <a:path h="1310965" w="2528290">
                <a:moveTo>
                  <a:pt x="0" y="0"/>
                </a:moveTo>
                <a:lnTo>
                  <a:pt x="2528290" y="0"/>
                </a:lnTo>
                <a:lnTo>
                  <a:pt x="2528290" y="1310966"/>
                </a:lnTo>
                <a:lnTo>
                  <a:pt x="0" y="13109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822324" y="6979150"/>
            <a:ext cx="7418625" cy="607590"/>
          </a:xfrm>
          <a:custGeom>
            <a:avLst/>
            <a:gdLst/>
            <a:ahLst/>
            <a:cxnLst/>
            <a:rect r="r" b="b" t="t" l="l"/>
            <a:pathLst>
              <a:path h="607590" w="7418625">
                <a:moveTo>
                  <a:pt x="0" y="0"/>
                </a:moveTo>
                <a:lnTo>
                  <a:pt x="7418625" y="0"/>
                </a:lnTo>
                <a:lnTo>
                  <a:pt x="7418625" y="607590"/>
                </a:lnTo>
                <a:lnTo>
                  <a:pt x="0" y="6075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2429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9908900" y="3020436"/>
            <a:ext cx="7084578" cy="57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3EA8"/>
                </a:solidFill>
                <a:latin typeface="Arita Dotum Bold"/>
              </a:rPr>
              <a:t>proctga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735748" y="3665085"/>
            <a:ext cx="7084578" cy="724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교육생이 강사별 과목 정보와 배점, 시험 문제를 조회하는 프로시저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3100374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D-1 프로시저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735748" y="6521315"/>
            <a:ext cx="7505202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Arita Dotum Medium"/>
              </a:rPr>
              <a:t>출력 결과</a:t>
            </a:r>
          </a:p>
        </p:txBody>
      </p: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45245" cy="1906519"/>
            <a:chOff x="0" y="0"/>
            <a:chExt cx="5999270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270" cy="695503"/>
            </a:xfrm>
            <a:custGeom>
              <a:avLst/>
              <a:gdLst/>
              <a:ahLst/>
              <a:cxnLst/>
              <a:rect r="r" b="b" t="t" l="l"/>
              <a:pathLst>
                <a:path h="695503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3039486"/>
            <a:ext cx="7665361" cy="362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</a:rPr>
              <a:t>B-5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625957" y="2915205"/>
            <a:ext cx="7724783" cy="6630061"/>
            <a:chOff x="0" y="0"/>
            <a:chExt cx="2818022" cy="241866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18022" cy="2418664"/>
            </a:xfrm>
            <a:custGeom>
              <a:avLst/>
              <a:gdLst/>
              <a:ahLst/>
              <a:cxnLst/>
              <a:rect r="r" b="b" t="t" l="l"/>
              <a:pathLst>
                <a:path h="2418664" w="2818022">
                  <a:moveTo>
                    <a:pt x="0" y="0"/>
                  </a:moveTo>
                  <a:lnTo>
                    <a:pt x="2818022" y="0"/>
                  </a:lnTo>
                  <a:lnTo>
                    <a:pt x="2818022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05495" y="2915205"/>
            <a:ext cx="8358265" cy="6630061"/>
            <a:chOff x="0" y="0"/>
            <a:chExt cx="3049118" cy="241866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049118" cy="2418664"/>
            </a:xfrm>
            <a:custGeom>
              <a:avLst/>
              <a:gdLst/>
              <a:ahLst/>
              <a:cxnLst/>
              <a:rect r="r" b="b" t="t" l="l"/>
              <a:pathLst>
                <a:path h="2418664" w="3049118">
                  <a:moveTo>
                    <a:pt x="0" y="0"/>
                  </a:moveTo>
                  <a:lnTo>
                    <a:pt x="3049118" y="0"/>
                  </a:lnTo>
                  <a:lnTo>
                    <a:pt x="3049118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-278358">
            <a:off x="13186236" y="8430575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467674" y="915139"/>
            <a:ext cx="15352652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성적-PL/SQL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208115" y="3547865"/>
            <a:ext cx="4555719" cy="5922946"/>
            <a:chOff x="0" y="0"/>
            <a:chExt cx="6074293" cy="789726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423820" cy="5284606"/>
            </a:xfrm>
            <a:custGeom>
              <a:avLst/>
              <a:gdLst/>
              <a:ahLst/>
              <a:cxnLst/>
              <a:rect r="r" b="b" t="t" l="l"/>
              <a:pathLst>
                <a:path h="5284606" w="5423820">
                  <a:moveTo>
                    <a:pt x="0" y="0"/>
                  </a:moveTo>
                  <a:lnTo>
                    <a:pt x="5423820" y="0"/>
                  </a:lnTo>
                  <a:lnTo>
                    <a:pt x="5423820" y="5284606"/>
                  </a:lnTo>
                  <a:lnTo>
                    <a:pt x="0" y="5284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2482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93515" y="5284606"/>
              <a:ext cx="5980777" cy="2612655"/>
            </a:xfrm>
            <a:custGeom>
              <a:avLst/>
              <a:gdLst/>
              <a:ahLst/>
              <a:cxnLst/>
              <a:rect r="r" b="b" t="t" l="l"/>
              <a:pathLst>
                <a:path h="2612655" w="5980777">
                  <a:moveTo>
                    <a:pt x="0" y="0"/>
                  </a:moveTo>
                  <a:lnTo>
                    <a:pt x="5980778" y="0"/>
                  </a:lnTo>
                  <a:lnTo>
                    <a:pt x="5980778" y="2612655"/>
                  </a:lnTo>
                  <a:lnTo>
                    <a:pt x="0" y="26126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9969854" y="4210550"/>
            <a:ext cx="2165791" cy="1224915"/>
          </a:xfrm>
          <a:custGeom>
            <a:avLst/>
            <a:gdLst/>
            <a:ahLst/>
            <a:cxnLst/>
            <a:rect r="r" b="b" t="t" l="l"/>
            <a:pathLst>
              <a:path h="1224915" w="2165791">
                <a:moveTo>
                  <a:pt x="0" y="0"/>
                </a:moveTo>
                <a:lnTo>
                  <a:pt x="2165791" y="0"/>
                </a:lnTo>
                <a:lnTo>
                  <a:pt x="2165791" y="1224915"/>
                </a:lnTo>
                <a:lnTo>
                  <a:pt x="0" y="12249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799778" y="6959393"/>
            <a:ext cx="7441171" cy="439617"/>
          </a:xfrm>
          <a:custGeom>
            <a:avLst/>
            <a:gdLst/>
            <a:ahLst/>
            <a:cxnLst/>
            <a:rect r="r" b="b" t="t" l="l"/>
            <a:pathLst>
              <a:path h="439617" w="7441171">
                <a:moveTo>
                  <a:pt x="0" y="0"/>
                </a:moveTo>
                <a:lnTo>
                  <a:pt x="7441171" y="0"/>
                </a:lnTo>
                <a:lnTo>
                  <a:pt x="7441171" y="439617"/>
                </a:lnTo>
                <a:lnTo>
                  <a:pt x="0" y="4396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9908900" y="3020436"/>
            <a:ext cx="7084578" cy="57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3EA8"/>
                </a:solidFill>
                <a:latin typeface="Arita Dotum Bold"/>
              </a:rPr>
              <a:t>proctg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735748" y="3665085"/>
            <a:ext cx="7084578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Arita Dotum Medium"/>
              </a:rPr>
              <a:t>교육생이 자신의 이름으로 성적을 조회하는 프로시저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3100374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D-1 프로시저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735748" y="6521315"/>
            <a:ext cx="7505202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Arita Dotum Medium"/>
              </a:rPr>
              <a:t>출력 결과</a:t>
            </a:r>
          </a:p>
        </p:txBody>
      </p: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9294" y="657204"/>
            <a:ext cx="15795020" cy="1907038"/>
            <a:chOff x="0" y="0"/>
            <a:chExt cx="5762066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62066" cy="695693"/>
            </a:xfrm>
            <a:custGeom>
              <a:avLst/>
              <a:gdLst/>
              <a:ahLst/>
              <a:cxnLst/>
              <a:rect r="r" b="b" t="t" l="l"/>
              <a:pathLst>
                <a:path h="695693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9294" y="2903804"/>
            <a:ext cx="15795020" cy="1559816"/>
            <a:chOff x="0" y="0"/>
            <a:chExt cx="5762066" cy="5690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62066" cy="569025"/>
            </a:xfrm>
            <a:custGeom>
              <a:avLst/>
              <a:gdLst/>
              <a:ahLst/>
              <a:cxnLst/>
              <a:rect r="r" b="b" t="t" l="l"/>
              <a:pathLst>
                <a:path h="569025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569025"/>
                  </a:lnTo>
                  <a:lnTo>
                    <a:pt x="0" y="56902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19294" y="7281199"/>
            <a:ext cx="15795020" cy="2398627"/>
            <a:chOff x="0" y="0"/>
            <a:chExt cx="5762066" cy="87502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62066" cy="875026"/>
            </a:xfrm>
            <a:custGeom>
              <a:avLst/>
              <a:gdLst/>
              <a:ahLst/>
              <a:cxnLst/>
              <a:rect r="r" b="b" t="t" l="l"/>
              <a:pathLst>
                <a:path h="875026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875026"/>
                  </a:lnTo>
                  <a:lnTo>
                    <a:pt x="0" y="87502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345698" y="3027553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D-3 교육생의 교육과정 평가 등록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219294" y="4806520"/>
            <a:ext cx="15795020" cy="2131779"/>
            <a:chOff x="0" y="0"/>
            <a:chExt cx="5762066" cy="77767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62066" cy="777679"/>
            </a:xfrm>
            <a:custGeom>
              <a:avLst/>
              <a:gdLst/>
              <a:ahLst/>
              <a:cxnLst/>
              <a:rect r="r" b="b" t="t" l="l"/>
              <a:pathLst>
                <a:path h="777679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777679"/>
                  </a:lnTo>
                  <a:lnTo>
                    <a:pt x="0" y="77767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345698" y="4883989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B-9 관리자의 교육 과정 평가 기능 관리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5698" y="7357399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C-5 교사의 본인 강의 평가 조회(익명)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97034" y="915172"/>
            <a:ext cx="1510516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교육과정 평가-ANSI SQL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566176" y="3474683"/>
            <a:ext cx="4172735" cy="882256"/>
          </a:xfrm>
          <a:custGeom>
            <a:avLst/>
            <a:gdLst/>
            <a:ahLst/>
            <a:cxnLst/>
            <a:rect r="r" b="b" t="t" l="l"/>
            <a:pathLst>
              <a:path h="882256" w="4172735">
                <a:moveTo>
                  <a:pt x="0" y="0"/>
                </a:moveTo>
                <a:lnTo>
                  <a:pt x="4172735" y="0"/>
                </a:lnTo>
                <a:lnTo>
                  <a:pt x="4172735" y="882257"/>
                </a:lnTo>
                <a:lnTo>
                  <a:pt x="0" y="8822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7426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66176" y="5255676"/>
            <a:ext cx="3982194" cy="1635104"/>
          </a:xfrm>
          <a:custGeom>
            <a:avLst/>
            <a:gdLst/>
            <a:ahLst/>
            <a:cxnLst/>
            <a:rect r="r" b="b" t="t" l="l"/>
            <a:pathLst>
              <a:path h="1635104" w="3982194">
                <a:moveTo>
                  <a:pt x="0" y="0"/>
                </a:moveTo>
                <a:lnTo>
                  <a:pt x="3982194" y="0"/>
                </a:lnTo>
                <a:lnTo>
                  <a:pt x="3982194" y="1635103"/>
                </a:lnTo>
                <a:lnTo>
                  <a:pt x="0" y="16351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356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66176" y="7729509"/>
            <a:ext cx="4069074" cy="1887854"/>
          </a:xfrm>
          <a:custGeom>
            <a:avLst/>
            <a:gdLst/>
            <a:ahLst/>
            <a:cxnLst/>
            <a:rect r="r" b="b" t="t" l="l"/>
            <a:pathLst>
              <a:path h="1887854" w="4069074">
                <a:moveTo>
                  <a:pt x="0" y="0"/>
                </a:moveTo>
                <a:lnTo>
                  <a:pt x="4069075" y="0"/>
                </a:lnTo>
                <a:lnTo>
                  <a:pt x="4069075" y="1887855"/>
                </a:lnTo>
                <a:lnTo>
                  <a:pt x="0" y="18878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978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022974" y="5350012"/>
            <a:ext cx="10779220" cy="1044794"/>
          </a:xfrm>
          <a:custGeom>
            <a:avLst/>
            <a:gdLst/>
            <a:ahLst/>
            <a:cxnLst/>
            <a:rect r="r" b="b" t="t" l="l"/>
            <a:pathLst>
              <a:path h="1044794" w="10779220">
                <a:moveTo>
                  <a:pt x="0" y="0"/>
                </a:moveTo>
                <a:lnTo>
                  <a:pt x="10779220" y="0"/>
                </a:lnTo>
                <a:lnTo>
                  <a:pt x="10779220" y="1044795"/>
                </a:lnTo>
                <a:lnTo>
                  <a:pt x="0" y="10447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738911" y="7982282"/>
            <a:ext cx="11063283" cy="996462"/>
          </a:xfrm>
          <a:custGeom>
            <a:avLst/>
            <a:gdLst/>
            <a:ahLst/>
            <a:cxnLst/>
            <a:rect r="r" b="b" t="t" l="l"/>
            <a:pathLst>
              <a:path h="996462" w="11063283">
                <a:moveTo>
                  <a:pt x="0" y="0"/>
                </a:moveTo>
                <a:lnTo>
                  <a:pt x="11063283" y="0"/>
                </a:lnTo>
                <a:lnTo>
                  <a:pt x="11063283" y="996462"/>
                </a:lnTo>
                <a:lnTo>
                  <a:pt x="0" y="9964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45245" cy="1906519"/>
            <a:chOff x="0" y="0"/>
            <a:chExt cx="5999270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270" cy="695503"/>
            </a:xfrm>
            <a:custGeom>
              <a:avLst/>
              <a:gdLst/>
              <a:ahLst/>
              <a:cxnLst/>
              <a:rect r="r" b="b" t="t" l="l"/>
              <a:pathLst>
                <a:path h="695503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625957" y="2915205"/>
            <a:ext cx="7724783" cy="6630061"/>
            <a:chOff x="0" y="0"/>
            <a:chExt cx="2818022" cy="24186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18022" cy="2418664"/>
            </a:xfrm>
            <a:custGeom>
              <a:avLst/>
              <a:gdLst/>
              <a:ahLst/>
              <a:cxnLst/>
              <a:rect r="r" b="b" t="t" l="l"/>
              <a:pathLst>
                <a:path h="2418664" w="2818022">
                  <a:moveTo>
                    <a:pt x="0" y="0"/>
                  </a:moveTo>
                  <a:lnTo>
                    <a:pt x="2818022" y="0"/>
                  </a:lnTo>
                  <a:lnTo>
                    <a:pt x="2818022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26069" y="2915205"/>
            <a:ext cx="8358265" cy="6630061"/>
            <a:chOff x="0" y="0"/>
            <a:chExt cx="3049118" cy="24186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49118" cy="2418664"/>
            </a:xfrm>
            <a:custGeom>
              <a:avLst/>
              <a:gdLst/>
              <a:ahLst/>
              <a:cxnLst/>
              <a:rect r="r" b="b" t="t" l="l"/>
              <a:pathLst>
                <a:path h="2418664" w="3049118">
                  <a:moveTo>
                    <a:pt x="0" y="0"/>
                  </a:moveTo>
                  <a:lnTo>
                    <a:pt x="3049118" y="0"/>
                  </a:lnTo>
                  <a:lnTo>
                    <a:pt x="3049118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591420" y="915139"/>
            <a:ext cx="1510516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교육과정 평가-PL/SQL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278358">
            <a:off x="13186236" y="8430575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22680" y="3526974"/>
            <a:ext cx="5449130" cy="5826574"/>
          </a:xfrm>
          <a:custGeom>
            <a:avLst/>
            <a:gdLst/>
            <a:ahLst/>
            <a:cxnLst/>
            <a:rect r="r" b="b" t="t" l="l"/>
            <a:pathLst>
              <a:path h="5826574" w="5449130">
                <a:moveTo>
                  <a:pt x="0" y="0"/>
                </a:moveTo>
                <a:lnTo>
                  <a:pt x="5449130" y="0"/>
                </a:lnTo>
                <a:lnTo>
                  <a:pt x="5449130" y="5826574"/>
                </a:lnTo>
                <a:lnTo>
                  <a:pt x="0" y="58265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58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177487" y="4540451"/>
            <a:ext cx="2943710" cy="1548173"/>
          </a:xfrm>
          <a:custGeom>
            <a:avLst/>
            <a:gdLst/>
            <a:ahLst/>
            <a:cxnLst/>
            <a:rect r="r" b="b" t="t" l="l"/>
            <a:pathLst>
              <a:path h="1548173" w="2943710">
                <a:moveTo>
                  <a:pt x="0" y="0"/>
                </a:moveTo>
                <a:lnTo>
                  <a:pt x="2943710" y="0"/>
                </a:lnTo>
                <a:lnTo>
                  <a:pt x="2943710" y="1548173"/>
                </a:lnTo>
                <a:lnTo>
                  <a:pt x="0" y="15481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969854" y="6955502"/>
            <a:ext cx="7142029" cy="893818"/>
          </a:xfrm>
          <a:custGeom>
            <a:avLst/>
            <a:gdLst/>
            <a:ahLst/>
            <a:cxnLst/>
            <a:rect r="r" b="b" t="t" l="l"/>
            <a:pathLst>
              <a:path h="893818" w="7142029">
                <a:moveTo>
                  <a:pt x="0" y="0"/>
                </a:moveTo>
                <a:lnTo>
                  <a:pt x="7142029" y="0"/>
                </a:lnTo>
                <a:lnTo>
                  <a:pt x="7142029" y="893818"/>
                </a:lnTo>
                <a:lnTo>
                  <a:pt x="0" y="8938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9969854" y="3041950"/>
            <a:ext cx="6999351" cy="57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3EA8"/>
                </a:solidFill>
                <a:latin typeface="Arita Dotum Bold"/>
              </a:rPr>
              <a:t>procTce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754098" y="3686599"/>
            <a:ext cx="6999351" cy="724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Arita Dotum Medium"/>
              </a:rPr>
              <a:t>교사가 본인이 강의한 과정의 평가만 익명으로 조회 가능한 프로시저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3161394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C-5 교사의 교육과정 평가 조회 프로시저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735748" y="6521315"/>
            <a:ext cx="7505202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Arita Dotum Medium"/>
              </a:rPr>
              <a:t>출력 결과</a:t>
            </a:r>
          </a:p>
        </p:txBody>
      </p:sp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45245" cy="1906519"/>
            <a:chOff x="0" y="0"/>
            <a:chExt cx="5999270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270" cy="695503"/>
            </a:xfrm>
            <a:custGeom>
              <a:avLst/>
              <a:gdLst/>
              <a:ahLst/>
              <a:cxnLst/>
              <a:rect r="r" b="b" t="t" l="l"/>
              <a:pathLst>
                <a:path h="695503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625957" y="2915205"/>
            <a:ext cx="7724783" cy="6630061"/>
            <a:chOff x="0" y="0"/>
            <a:chExt cx="2818022" cy="24186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18022" cy="2418664"/>
            </a:xfrm>
            <a:custGeom>
              <a:avLst/>
              <a:gdLst/>
              <a:ahLst/>
              <a:cxnLst/>
              <a:rect r="r" b="b" t="t" l="l"/>
              <a:pathLst>
                <a:path h="2418664" w="2818022">
                  <a:moveTo>
                    <a:pt x="0" y="0"/>
                  </a:moveTo>
                  <a:lnTo>
                    <a:pt x="2818022" y="0"/>
                  </a:lnTo>
                  <a:lnTo>
                    <a:pt x="2818022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26069" y="2915205"/>
            <a:ext cx="8358265" cy="6630061"/>
            <a:chOff x="0" y="0"/>
            <a:chExt cx="3049118" cy="24186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49118" cy="2418664"/>
            </a:xfrm>
            <a:custGeom>
              <a:avLst/>
              <a:gdLst/>
              <a:ahLst/>
              <a:cxnLst/>
              <a:rect r="r" b="b" t="t" l="l"/>
              <a:pathLst>
                <a:path h="2418664" w="3049118">
                  <a:moveTo>
                    <a:pt x="0" y="0"/>
                  </a:moveTo>
                  <a:lnTo>
                    <a:pt x="3049118" y="0"/>
                  </a:lnTo>
                  <a:lnTo>
                    <a:pt x="3049118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510292" y="915172"/>
            <a:ext cx="1510516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교육과정 평가-PL/SQL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278358">
            <a:off x="13186236" y="8430575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53985" y="3587663"/>
            <a:ext cx="6992049" cy="5868092"/>
          </a:xfrm>
          <a:custGeom>
            <a:avLst/>
            <a:gdLst/>
            <a:ahLst/>
            <a:cxnLst/>
            <a:rect r="r" b="b" t="t" l="l"/>
            <a:pathLst>
              <a:path h="5868092" w="6992049">
                <a:moveTo>
                  <a:pt x="0" y="0"/>
                </a:moveTo>
                <a:lnTo>
                  <a:pt x="6992049" y="0"/>
                </a:lnTo>
                <a:lnTo>
                  <a:pt x="6992049" y="5868092"/>
                </a:lnTo>
                <a:lnTo>
                  <a:pt x="0" y="58680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889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908900" y="4496792"/>
            <a:ext cx="6667611" cy="941462"/>
          </a:xfrm>
          <a:custGeom>
            <a:avLst/>
            <a:gdLst/>
            <a:ahLst/>
            <a:cxnLst/>
            <a:rect r="r" b="b" t="t" l="l"/>
            <a:pathLst>
              <a:path h="941462" w="6667611">
                <a:moveTo>
                  <a:pt x="0" y="0"/>
                </a:moveTo>
                <a:lnTo>
                  <a:pt x="6667611" y="0"/>
                </a:lnTo>
                <a:lnTo>
                  <a:pt x="6667611" y="941461"/>
                </a:lnTo>
                <a:lnTo>
                  <a:pt x="0" y="9414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908900" y="3041950"/>
            <a:ext cx="6999351" cy="57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3EA8"/>
                </a:solidFill>
                <a:latin typeface="Arita Dotum Bold"/>
              </a:rPr>
              <a:t>procAddCurriculumEvaluation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754098" y="3686599"/>
            <a:ext cx="6999351" cy="724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Arita Dotum Medium"/>
              </a:rPr>
              <a:t>수료한 교육생이 교육 과정을 평가를 등록할 수 있는 프로시저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3161394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D-3 프로시저</a:t>
            </a:r>
          </a:p>
        </p:txBody>
      </p:sp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45245" cy="1906519"/>
            <a:chOff x="0" y="0"/>
            <a:chExt cx="5999270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270" cy="695503"/>
            </a:xfrm>
            <a:custGeom>
              <a:avLst/>
              <a:gdLst/>
              <a:ahLst/>
              <a:cxnLst/>
              <a:rect r="r" b="b" t="t" l="l"/>
              <a:pathLst>
                <a:path h="695503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625957" y="2915205"/>
            <a:ext cx="7724783" cy="6630061"/>
            <a:chOff x="0" y="0"/>
            <a:chExt cx="2818022" cy="24186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18022" cy="2418664"/>
            </a:xfrm>
            <a:custGeom>
              <a:avLst/>
              <a:gdLst/>
              <a:ahLst/>
              <a:cxnLst/>
              <a:rect r="r" b="b" t="t" l="l"/>
              <a:pathLst>
                <a:path h="2418664" w="2818022">
                  <a:moveTo>
                    <a:pt x="0" y="0"/>
                  </a:moveTo>
                  <a:lnTo>
                    <a:pt x="2818022" y="0"/>
                  </a:lnTo>
                  <a:lnTo>
                    <a:pt x="2818022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26069" y="2915205"/>
            <a:ext cx="8358265" cy="6630061"/>
            <a:chOff x="0" y="0"/>
            <a:chExt cx="3049118" cy="24186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49118" cy="2418664"/>
            </a:xfrm>
            <a:custGeom>
              <a:avLst/>
              <a:gdLst/>
              <a:ahLst/>
              <a:cxnLst/>
              <a:rect r="r" b="b" t="t" l="l"/>
              <a:pathLst>
                <a:path h="2418664" w="3049118">
                  <a:moveTo>
                    <a:pt x="0" y="0"/>
                  </a:moveTo>
                  <a:lnTo>
                    <a:pt x="3049118" y="0"/>
                  </a:lnTo>
                  <a:lnTo>
                    <a:pt x="3049118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510292" y="915172"/>
            <a:ext cx="1510516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교육과정 평가-PL/SQL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278358">
            <a:off x="13186236" y="8430575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88115" y="3642404"/>
            <a:ext cx="8034172" cy="3740068"/>
          </a:xfrm>
          <a:custGeom>
            <a:avLst/>
            <a:gdLst/>
            <a:ahLst/>
            <a:cxnLst/>
            <a:rect r="r" b="b" t="t" l="l"/>
            <a:pathLst>
              <a:path h="3740068" w="8034172">
                <a:moveTo>
                  <a:pt x="0" y="0"/>
                </a:moveTo>
                <a:lnTo>
                  <a:pt x="8034172" y="0"/>
                </a:lnTo>
                <a:lnTo>
                  <a:pt x="8034172" y="3740068"/>
                </a:lnTo>
                <a:lnTo>
                  <a:pt x="0" y="37400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527" r="-46676" b="-140832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969854" y="3041950"/>
            <a:ext cx="7332810" cy="57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3EA8"/>
                </a:solidFill>
                <a:latin typeface="Arita Dotum Bold"/>
              </a:rPr>
              <a:t>trgAllowEvaluation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754098" y="3686599"/>
            <a:ext cx="7332810" cy="724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Arita Dotum Medium"/>
              </a:rPr>
              <a:t>수료하지 않은 교육생이 교육 과정 평가를 입력하지 못하게 제한하는 트리거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3161394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D-3 미수료자의 교육 과정 평가 방지 트리거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0484981" y="4642115"/>
            <a:ext cx="7374610" cy="3554150"/>
            <a:chOff x="0" y="0"/>
            <a:chExt cx="1257204" cy="60590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57204" cy="605902"/>
            </a:xfrm>
            <a:custGeom>
              <a:avLst/>
              <a:gdLst/>
              <a:ahLst/>
              <a:cxnLst/>
              <a:rect r="r" b="b" t="t" l="l"/>
              <a:pathLst>
                <a:path h="605902" w="1257204">
                  <a:moveTo>
                    <a:pt x="628602" y="0"/>
                  </a:moveTo>
                  <a:cubicBezTo>
                    <a:pt x="281435" y="0"/>
                    <a:pt x="0" y="135636"/>
                    <a:pt x="0" y="302951"/>
                  </a:cubicBezTo>
                  <a:cubicBezTo>
                    <a:pt x="0" y="470266"/>
                    <a:pt x="281435" y="605902"/>
                    <a:pt x="628602" y="605902"/>
                  </a:cubicBezTo>
                  <a:cubicBezTo>
                    <a:pt x="975769" y="605902"/>
                    <a:pt x="1257204" y="470266"/>
                    <a:pt x="1257204" y="302951"/>
                  </a:cubicBezTo>
                  <a:cubicBezTo>
                    <a:pt x="1257204" y="135636"/>
                    <a:pt x="975769" y="0"/>
                    <a:pt x="628602" y="0"/>
                  </a:cubicBezTo>
                  <a:close/>
                </a:path>
              </a:pathLst>
            </a:custGeom>
            <a:solidFill>
              <a:srgbClr val="7390BA"/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117863" y="28228"/>
              <a:ext cx="1021478" cy="520870"/>
            </a:xfrm>
            <a:prstGeom prst="rect">
              <a:avLst/>
            </a:prstGeom>
          </p:spPr>
          <p:txBody>
            <a:bodyPr anchor="ctr" rtlCol="false" tIns="190500" lIns="190500" bIns="190500" rIns="190500"/>
            <a:lstStyle/>
            <a:p>
              <a:pPr algn="ctr">
                <a:lnSpc>
                  <a:spcPts val="2619"/>
                </a:lnSpc>
              </a:pPr>
              <a:r>
                <a:rPr lang="en-US" sz="1999">
                  <a:solidFill>
                    <a:srgbClr val="FFFFFF"/>
                  </a:solidFill>
                  <a:ea typeface="Arita Dotum Medium"/>
                </a:rPr>
                <a:t>사용자 편의성 고려</a:t>
              </a:r>
            </a:p>
            <a:p>
              <a:pPr algn="ctr">
                <a:lnSpc>
                  <a:spcPts val="2619"/>
                </a:lnSpc>
              </a:pPr>
              <a:r>
                <a:rPr lang="en-US" sz="1999">
                  <a:solidFill>
                    <a:srgbClr val="FFFFFF"/>
                  </a:solidFill>
                  <a:latin typeface="Arita Dotum Medium"/>
                </a:rPr>
                <a:t>-&gt; </a:t>
              </a:r>
              <a:r>
                <a:rPr lang="en-US" sz="1999">
                  <a:solidFill>
                    <a:srgbClr val="FFFFFF"/>
                  </a:solidFill>
                  <a:latin typeface="Arita Dotum Medium"/>
                  <a:ea typeface="Arita Dotum Medium"/>
                </a:rPr>
                <a:t>‘수료자만 강의 평가 가능’ 확인 및 제한용 트리거?</a:t>
              </a:r>
            </a:p>
            <a:p>
              <a:pPr algn="ctr">
                <a:lnSpc>
                  <a:spcPts val="2619"/>
                </a:lnSpc>
              </a:pPr>
            </a:p>
            <a:p>
              <a:pPr algn="ctr">
                <a:lnSpc>
                  <a:spcPts val="2619"/>
                </a:lnSpc>
              </a:pPr>
              <a:r>
                <a:rPr lang="en-US" sz="1999">
                  <a:solidFill>
                    <a:srgbClr val="FFFFFF"/>
                  </a:solidFill>
                  <a:latin typeface="Arita Dotum Medium"/>
                  <a:ea typeface="Arita Dotum Medium"/>
                </a:rPr>
                <a:t>-&gt; '수료가 아닌 경우' 의미로 v_status != '수료' &gt; 오류!</a:t>
              </a:r>
            </a:p>
            <a:p>
              <a:pPr algn="ctr">
                <a:lnSpc>
                  <a:spcPts val="2619"/>
                </a:lnSpc>
              </a:pPr>
            </a:p>
            <a:p>
              <a:pPr algn="ctr">
                <a:lnSpc>
                  <a:spcPts val="2619"/>
                </a:lnSpc>
              </a:pPr>
              <a:r>
                <a:rPr lang="en-US" sz="1999">
                  <a:solidFill>
                    <a:srgbClr val="FFFFFF"/>
                  </a:solidFill>
                  <a:latin typeface="Arita Dotum Medium"/>
                  <a:ea typeface="Arita Dotum Medium"/>
                </a:rPr>
                <a:t>-&gt; 수료 전 강의 진행 중인 교육생은 ‘v_statuts = null’</a:t>
              </a:r>
            </a:p>
            <a:p>
              <a:pPr algn="ctr">
                <a:lnSpc>
                  <a:spcPts val="2619"/>
                </a:lnSpc>
              </a:pPr>
              <a:r>
                <a:rPr lang="en-US" sz="1999">
                  <a:solidFill>
                    <a:srgbClr val="FFFFFF"/>
                  </a:solidFill>
                  <a:latin typeface="Arita Dotum Medium"/>
                  <a:ea typeface="Arita Dotum Medium"/>
                </a:rPr>
                <a:t>-&gt; ‘v_status != '수료' or v_status is null’ 로  </a:t>
              </a:r>
            </a:p>
            <a:p>
              <a:pPr algn="ctr" marL="0" indent="0" lvl="0">
                <a:lnSpc>
                  <a:spcPts val="2619"/>
                </a:lnSpc>
              </a:pPr>
              <a:r>
                <a:rPr lang="en-US" sz="1999">
                  <a:solidFill>
                    <a:srgbClr val="FFFFFF"/>
                  </a:solidFill>
                  <a:latin typeface="Arita Dotum Medium"/>
                  <a:ea typeface="Arita Dotum Medium"/>
                </a:rPr>
                <a:t>null 상태도 조건에 포함해서 문제 해결</a:t>
              </a:r>
            </a:p>
          </p:txBody>
        </p:sp>
      </p:grpSp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9294" y="657204"/>
            <a:ext cx="15795020" cy="1907038"/>
            <a:chOff x="0" y="0"/>
            <a:chExt cx="5762066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62066" cy="695693"/>
            </a:xfrm>
            <a:custGeom>
              <a:avLst/>
              <a:gdLst/>
              <a:ahLst/>
              <a:cxnLst/>
              <a:rect r="r" b="b" t="t" l="l"/>
              <a:pathLst>
                <a:path h="695693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9294" y="2903804"/>
            <a:ext cx="15795020" cy="1269294"/>
            <a:chOff x="0" y="0"/>
            <a:chExt cx="5762066" cy="4630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62066" cy="463042"/>
            </a:xfrm>
            <a:custGeom>
              <a:avLst/>
              <a:gdLst/>
              <a:ahLst/>
              <a:cxnLst/>
              <a:rect r="r" b="b" t="t" l="l"/>
              <a:pathLst>
                <a:path h="463042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463042"/>
                  </a:lnTo>
                  <a:lnTo>
                    <a:pt x="0" y="4630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19294" y="4537842"/>
            <a:ext cx="15795020" cy="5141985"/>
            <a:chOff x="0" y="0"/>
            <a:chExt cx="5762066" cy="18758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62066" cy="1875810"/>
            </a:xfrm>
            <a:custGeom>
              <a:avLst/>
              <a:gdLst/>
              <a:ahLst/>
              <a:cxnLst/>
              <a:rect r="r" b="b" t="t" l="l"/>
              <a:pathLst>
                <a:path h="1875810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1875810"/>
                  </a:lnTo>
                  <a:lnTo>
                    <a:pt x="0" y="187581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219294" y="3063949"/>
            <a:ext cx="15795020" cy="914144"/>
          </a:xfrm>
          <a:custGeom>
            <a:avLst/>
            <a:gdLst/>
            <a:ahLst/>
            <a:cxnLst/>
            <a:rect r="r" b="b" t="t" l="l"/>
            <a:pathLst>
              <a:path h="914144" w="15795020">
                <a:moveTo>
                  <a:pt x="0" y="0"/>
                </a:moveTo>
                <a:lnTo>
                  <a:pt x="15795019" y="0"/>
                </a:lnTo>
                <a:lnTo>
                  <a:pt x="15795019" y="914144"/>
                </a:lnTo>
                <a:lnTo>
                  <a:pt x="0" y="9141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98978" y="7389613"/>
            <a:ext cx="7424897" cy="548300"/>
          </a:xfrm>
          <a:custGeom>
            <a:avLst/>
            <a:gdLst/>
            <a:ahLst/>
            <a:cxnLst/>
            <a:rect r="r" b="b" t="t" l="l"/>
            <a:pathLst>
              <a:path h="548300" w="7424897">
                <a:moveTo>
                  <a:pt x="0" y="0"/>
                </a:moveTo>
                <a:lnTo>
                  <a:pt x="7424896" y="0"/>
                </a:lnTo>
                <a:lnTo>
                  <a:pt x="7424896" y="548300"/>
                </a:lnTo>
                <a:lnTo>
                  <a:pt x="0" y="54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192519" y="4944622"/>
            <a:ext cx="5649492" cy="3000412"/>
          </a:xfrm>
          <a:custGeom>
            <a:avLst/>
            <a:gdLst/>
            <a:ahLst/>
            <a:cxnLst/>
            <a:rect r="r" b="b" t="t" l="l"/>
            <a:pathLst>
              <a:path h="3000412" w="5649492">
                <a:moveTo>
                  <a:pt x="0" y="0"/>
                </a:moveTo>
                <a:lnTo>
                  <a:pt x="5649492" y="0"/>
                </a:lnTo>
                <a:lnTo>
                  <a:pt x="5649492" y="3000412"/>
                </a:lnTo>
                <a:lnTo>
                  <a:pt x="0" y="30004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53" t="0" r="-459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45698" y="5073734"/>
            <a:ext cx="9504331" cy="626470"/>
          </a:xfrm>
          <a:custGeom>
            <a:avLst/>
            <a:gdLst/>
            <a:ahLst/>
            <a:cxnLst/>
            <a:rect r="r" b="b" t="t" l="l"/>
            <a:pathLst>
              <a:path h="626470" w="9504331">
                <a:moveTo>
                  <a:pt x="0" y="0"/>
                </a:moveTo>
                <a:lnTo>
                  <a:pt x="9504332" y="0"/>
                </a:lnTo>
                <a:lnTo>
                  <a:pt x="9504332" y="626470"/>
                </a:lnTo>
                <a:lnTo>
                  <a:pt x="0" y="6264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8335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98978" y="6309804"/>
            <a:ext cx="3879401" cy="470209"/>
          </a:xfrm>
          <a:custGeom>
            <a:avLst/>
            <a:gdLst/>
            <a:ahLst/>
            <a:cxnLst/>
            <a:rect r="r" b="b" t="t" l="l"/>
            <a:pathLst>
              <a:path h="470209" w="3879401">
                <a:moveTo>
                  <a:pt x="0" y="0"/>
                </a:moveTo>
                <a:lnTo>
                  <a:pt x="3879401" y="0"/>
                </a:lnTo>
                <a:lnTo>
                  <a:pt x="3879401" y="470209"/>
                </a:lnTo>
                <a:lnTo>
                  <a:pt x="0" y="4702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7497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800703" y="915398"/>
            <a:ext cx="12686593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공지 사항-ANSI SQL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45698" y="4629692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B-15 관리자의 공지사항 관리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36355" cy="1907038"/>
            <a:chOff x="0" y="0"/>
            <a:chExt cx="5996027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6027" cy="695693"/>
            </a:xfrm>
            <a:custGeom>
              <a:avLst/>
              <a:gdLst/>
              <a:ahLst/>
              <a:cxnLst/>
              <a:rect r="r" b="b" t="t" l="l"/>
              <a:pathLst>
                <a:path h="695693" w="5996027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765776" y="2808114"/>
            <a:ext cx="16715794" cy="6941438"/>
            <a:chOff x="0" y="0"/>
            <a:chExt cx="5996027" cy="24899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96027" cy="2489924"/>
            </a:xfrm>
            <a:custGeom>
              <a:avLst/>
              <a:gdLst/>
              <a:ahLst/>
              <a:cxnLst/>
              <a:rect r="r" b="b" t="t" l="l"/>
              <a:pathLst>
                <a:path h="2489924" w="5996027">
                  <a:moveTo>
                    <a:pt x="0" y="0"/>
                  </a:moveTo>
                  <a:lnTo>
                    <a:pt x="5996027" y="0"/>
                  </a:lnTo>
                  <a:lnTo>
                    <a:pt x="5996027" y="2489924"/>
                  </a:lnTo>
                  <a:lnTo>
                    <a:pt x="0" y="248992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641794">
            <a:off x="8923192" y="-17882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26750" y="2808114"/>
            <a:ext cx="15034501" cy="6941438"/>
          </a:xfrm>
          <a:custGeom>
            <a:avLst/>
            <a:gdLst/>
            <a:ahLst/>
            <a:cxnLst/>
            <a:rect r="r" b="b" t="t" l="l"/>
            <a:pathLst>
              <a:path h="6941438" w="15034501">
                <a:moveTo>
                  <a:pt x="0" y="0"/>
                </a:moveTo>
                <a:lnTo>
                  <a:pt x="15034500" y="0"/>
                </a:lnTo>
                <a:lnTo>
                  <a:pt x="15034500" y="6941438"/>
                </a:lnTo>
                <a:lnTo>
                  <a:pt x="0" y="69414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782425" y="8123782"/>
            <a:ext cx="4585506" cy="1625770"/>
          </a:xfrm>
          <a:custGeom>
            <a:avLst/>
            <a:gdLst/>
            <a:ahLst/>
            <a:cxnLst/>
            <a:rect r="r" b="b" t="t" l="l"/>
            <a:pathLst>
              <a:path h="1625770" w="4585506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5484919" y="8123782"/>
            <a:ext cx="4585506" cy="1625770"/>
          </a:xfrm>
          <a:custGeom>
            <a:avLst/>
            <a:gdLst/>
            <a:ahLst/>
            <a:cxnLst/>
            <a:rect r="r" b="b" t="t" l="l"/>
            <a:pathLst>
              <a:path h="1625770" w="4585506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106887" y="915398"/>
            <a:ext cx="12074226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데이터 모델링-전체 구조</a:t>
            </a:r>
          </a:p>
        </p:txBody>
      </p:sp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9294" y="657204"/>
            <a:ext cx="15795020" cy="1907038"/>
            <a:chOff x="0" y="0"/>
            <a:chExt cx="5762066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62066" cy="695693"/>
            </a:xfrm>
            <a:custGeom>
              <a:avLst/>
              <a:gdLst/>
              <a:ahLst/>
              <a:cxnLst/>
              <a:rect r="r" b="b" t="t" l="l"/>
              <a:pathLst>
                <a:path h="695693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9294" y="2903804"/>
            <a:ext cx="15795020" cy="1269294"/>
            <a:chOff x="0" y="0"/>
            <a:chExt cx="5762066" cy="4630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62066" cy="463042"/>
            </a:xfrm>
            <a:custGeom>
              <a:avLst/>
              <a:gdLst/>
              <a:ahLst/>
              <a:cxnLst/>
              <a:rect r="r" b="b" t="t" l="l"/>
              <a:pathLst>
                <a:path h="463042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463042"/>
                  </a:lnTo>
                  <a:lnTo>
                    <a:pt x="0" y="4630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19294" y="4537842"/>
            <a:ext cx="15795020" cy="5141985"/>
            <a:chOff x="0" y="0"/>
            <a:chExt cx="5762066" cy="18758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62066" cy="1875810"/>
            </a:xfrm>
            <a:custGeom>
              <a:avLst/>
              <a:gdLst/>
              <a:ahLst/>
              <a:cxnLst/>
              <a:rect r="r" b="b" t="t" l="l"/>
              <a:pathLst>
                <a:path h="1875810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1875810"/>
                  </a:lnTo>
                  <a:lnTo>
                    <a:pt x="0" y="187581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345698" y="5143500"/>
            <a:ext cx="9925015" cy="799048"/>
          </a:xfrm>
          <a:custGeom>
            <a:avLst/>
            <a:gdLst/>
            <a:ahLst/>
            <a:cxnLst/>
            <a:rect r="r" b="b" t="t" l="l"/>
            <a:pathLst>
              <a:path h="799048" w="9925015">
                <a:moveTo>
                  <a:pt x="0" y="0"/>
                </a:moveTo>
                <a:lnTo>
                  <a:pt x="9925016" y="0"/>
                </a:lnTo>
                <a:lnTo>
                  <a:pt x="9925016" y="799048"/>
                </a:lnTo>
                <a:lnTo>
                  <a:pt x="0" y="7990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45698" y="7752487"/>
            <a:ext cx="5947278" cy="603019"/>
          </a:xfrm>
          <a:custGeom>
            <a:avLst/>
            <a:gdLst/>
            <a:ahLst/>
            <a:cxnLst/>
            <a:rect r="r" b="b" t="t" l="l"/>
            <a:pathLst>
              <a:path h="603019" w="5947278">
                <a:moveTo>
                  <a:pt x="0" y="0"/>
                </a:moveTo>
                <a:lnTo>
                  <a:pt x="5947279" y="0"/>
                </a:lnTo>
                <a:lnTo>
                  <a:pt x="5947279" y="603019"/>
                </a:lnTo>
                <a:lnTo>
                  <a:pt x="0" y="6030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48" t="0" r="-8993" b="-1852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45698" y="8965106"/>
            <a:ext cx="2465817" cy="425499"/>
          </a:xfrm>
          <a:custGeom>
            <a:avLst/>
            <a:gdLst/>
            <a:ahLst/>
            <a:cxnLst/>
            <a:rect r="r" b="b" t="t" l="l"/>
            <a:pathLst>
              <a:path h="425499" w="2465817">
                <a:moveTo>
                  <a:pt x="0" y="0"/>
                </a:moveTo>
                <a:lnTo>
                  <a:pt x="2465818" y="0"/>
                </a:lnTo>
                <a:lnTo>
                  <a:pt x="2465818" y="425500"/>
                </a:lnTo>
                <a:lnTo>
                  <a:pt x="0" y="425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6247" r="-19355" b="-23861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45698" y="6552148"/>
            <a:ext cx="4676713" cy="590740"/>
          </a:xfrm>
          <a:custGeom>
            <a:avLst/>
            <a:gdLst/>
            <a:ahLst/>
            <a:cxnLst/>
            <a:rect r="r" b="b" t="t" l="l"/>
            <a:pathLst>
              <a:path h="590740" w="4676713">
                <a:moveTo>
                  <a:pt x="0" y="0"/>
                </a:moveTo>
                <a:lnTo>
                  <a:pt x="4676713" y="0"/>
                </a:lnTo>
                <a:lnTo>
                  <a:pt x="4676713" y="590739"/>
                </a:lnTo>
                <a:lnTo>
                  <a:pt x="0" y="5907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559" t="0" r="-954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201104" y="2945923"/>
            <a:ext cx="7885792" cy="1185055"/>
          </a:xfrm>
          <a:custGeom>
            <a:avLst/>
            <a:gdLst/>
            <a:ahLst/>
            <a:cxnLst/>
            <a:rect r="r" b="b" t="t" l="l"/>
            <a:pathLst>
              <a:path h="1185055" w="7885792">
                <a:moveTo>
                  <a:pt x="0" y="0"/>
                </a:moveTo>
                <a:lnTo>
                  <a:pt x="7885792" y="0"/>
                </a:lnTo>
                <a:lnTo>
                  <a:pt x="7885792" y="1185055"/>
                </a:lnTo>
                <a:lnTo>
                  <a:pt x="0" y="11850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5178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800703" y="915398"/>
            <a:ext cx="12686593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기자재 관리-ANSI SQL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45698" y="4629692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B-14 관리자의 기자재 관리</a:t>
            </a:r>
          </a:p>
        </p:txBody>
      </p:sp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9294" y="657204"/>
            <a:ext cx="15795020" cy="1907038"/>
            <a:chOff x="0" y="0"/>
            <a:chExt cx="5762066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62066" cy="695693"/>
            </a:xfrm>
            <a:custGeom>
              <a:avLst/>
              <a:gdLst/>
              <a:ahLst/>
              <a:cxnLst/>
              <a:rect r="r" b="b" t="t" l="l"/>
              <a:pathLst>
                <a:path h="695693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9294" y="2903804"/>
            <a:ext cx="15795020" cy="1269294"/>
            <a:chOff x="0" y="0"/>
            <a:chExt cx="5762066" cy="4630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62066" cy="463042"/>
            </a:xfrm>
            <a:custGeom>
              <a:avLst/>
              <a:gdLst/>
              <a:ahLst/>
              <a:cxnLst/>
              <a:rect r="r" b="b" t="t" l="l"/>
              <a:pathLst>
                <a:path h="463042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463042"/>
                  </a:lnTo>
                  <a:lnTo>
                    <a:pt x="0" y="4630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19294" y="4537842"/>
            <a:ext cx="15795020" cy="5141985"/>
            <a:chOff x="0" y="0"/>
            <a:chExt cx="5762066" cy="18758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62066" cy="1875810"/>
            </a:xfrm>
            <a:custGeom>
              <a:avLst/>
              <a:gdLst/>
              <a:ahLst/>
              <a:cxnLst/>
              <a:rect r="r" b="b" t="t" l="l"/>
              <a:pathLst>
                <a:path h="1875810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1875810"/>
                  </a:lnTo>
                  <a:lnTo>
                    <a:pt x="0" y="187581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3743362" y="2931813"/>
            <a:ext cx="10801277" cy="1238458"/>
          </a:xfrm>
          <a:custGeom>
            <a:avLst/>
            <a:gdLst/>
            <a:ahLst/>
            <a:cxnLst/>
            <a:rect r="r" b="b" t="t" l="l"/>
            <a:pathLst>
              <a:path h="1238458" w="10801277">
                <a:moveTo>
                  <a:pt x="0" y="0"/>
                </a:moveTo>
                <a:lnTo>
                  <a:pt x="10801276" y="0"/>
                </a:lnTo>
                <a:lnTo>
                  <a:pt x="10801276" y="1238458"/>
                </a:lnTo>
                <a:lnTo>
                  <a:pt x="0" y="12384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298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37313" y="5143500"/>
            <a:ext cx="7482132" cy="1046093"/>
          </a:xfrm>
          <a:custGeom>
            <a:avLst/>
            <a:gdLst/>
            <a:ahLst/>
            <a:cxnLst/>
            <a:rect r="r" b="b" t="t" l="l"/>
            <a:pathLst>
              <a:path h="1046093" w="7482132">
                <a:moveTo>
                  <a:pt x="0" y="0"/>
                </a:moveTo>
                <a:lnTo>
                  <a:pt x="7482132" y="0"/>
                </a:lnTo>
                <a:lnTo>
                  <a:pt x="7482132" y="1046093"/>
                </a:lnTo>
                <a:lnTo>
                  <a:pt x="0" y="10460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6309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37313" y="6189593"/>
            <a:ext cx="7950277" cy="779439"/>
          </a:xfrm>
          <a:custGeom>
            <a:avLst/>
            <a:gdLst/>
            <a:ahLst/>
            <a:cxnLst/>
            <a:rect r="r" b="b" t="t" l="l"/>
            <a:pathLst>
              <a:path h="779439" w="7950277">
                <a:moveTo>
                  <a:pt x="0" y="0"/>
                </a:moveTo>
                <a:lnTo>
                  <a:pt x="7950277" y="0"/>
                </a:lnTo>
                <a:lnTo>
                  <a:pt x="7950277" y="779439"/>
                </a:lnTo>
                <a:lnTo>
                  <a:pt x="0" y="7794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350525" y="4992277"/>
            <a:ext cx="6319904" cy="3999669"/>
          </a:xfrm>
          <a:custGeom>
            <a:avLst/>
            <a:gdLst/>
            <a:ahLst/>
            <a:cxnLst/>
            <a:rect r="r" b="b" t="t" l="l"/>
            <a:pathLst>
              <a:path h="3999669" w="6319904">
                <a:moveTo>
                  <a:pt x="0" y="0"/>
                </a:moveTo>
                <a:lnTo>
                  <a:pt x="6319904" y="0"/>
                </a:lnTo>
                <a:lnTo>
                  <a:pt x="6319904" y="3999669"/>
                </a:lnTo>
                <a:lnTo>
                  <a:pt x="0" y="39996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6104" b="-6092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800703" y="915398"/>
            <a:ext cx="12686593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기자재 관리-ANSI SQL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45698" y="4629692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B-14 관리자의 사물함 관리</a:t>
            </a:r>
          </a:p>
        </p:txBody>
      </p:sp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45245" cy="1906519"/>
            <a:chOff x="0" y="0"/>
            <a:chExt cx="5999270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270" cy="695503"/>
            </a:xfrm>
            <a:custGeom>
              <a:avLst/>
              <a:gdLst/>
              <a:ahLst/>
              <a:cxnLst/>
              <a:rect r="r" b="b" t="t" l="l"/>
              <a:pathLst>
                <a:path h="695503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625957" y="2915205"/>
            <a:ext cx="7633343" cy="6551579"/>
            <a:chOff x="0" y="0"/>
            <a:chExt cx="2818022" cy="24186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18022" cy="2418664"/>
            </a:xfrm>
            <a:custGeom>
              <a:avLst/>
              <a:gdLst/>
              <a:ahLst/>
              <a:cxnLst/>
              <a:rect r="r" b="b" t="t" l="l"/>
              <a:pathLst>
                <a:path h="2418664" w="2818022">
                  <a:moveTo>
                    <a:pt x="0" y="0"/>
                  </a:moveTo>
                  <a:lnTo>
                    <a:pt x="2818022" y="0"/>
                  </a:lnTo>
                  <a:lnTo>
                    <a:pt x="2818022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26069" y="2915205"/>
            <a:ext cx="8358265" cy="6630061"/>
            <a:chOff x="0" y="0"/>
            <a:chExt cx="3049118" cy="24186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49118" cy="2418664"/>
            </a:xfrm>
            <a:custGeom>
              <a:avLst/>
              <a:gdLst/>
              <a:ahLst/>
              <a:cxnLst/>
              <a:rect r="r" b="b" t="t" l="l"/>
              <a:pathLst>
                <a:path h="2418664" w="3049118">
                  <a:moveTo>
                    <a:pt x="0" y="0"/>
                  </a:moveTo>
                  <a:lnTo>
                    <a:pt x="3049118" y="0"/>
                  </a:lnTo>
                  <a:lnTo>
                    <a:pt x="3049118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278358">
            <a:off x="13186236" y="8430575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131858" y="3569380"/>
            <a:ext cx="6632950" cy="5897405"/>
            <a:chOff x="0" y="0"/>
            <a:chExt cx="8843934" cy="786320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731467" cy="5512809"/>
            </a:xfrm>
            <a:custGeom>
              <a:avLst/>
              <a:gdLst/>
              <a:ahLst/>
              <a:cxnLst/>
              <a:rect r="r" b="b" t="t" l="l"/>
              <a:pathLst>
                <a:path h="5512809" w="8731467">
                  <a:moveTo>
                    <a:pt x="0" y="0"/>
                  </a:moveTo>
                  <a:lnTo>
                    <a:pt x="8731467" y="0"/>
                  </a:lnTo>
                  <a:lnTo>
                    <a:pt x="8731467" y="5512809"/>
                  </a:lnTo>
                  <a:lnTo>
                    <a:pt x="0" y="5512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5512809"/>
              <a:ext cx="8843934" cy="2350398"/>
            </a:xfrm>
            <a:custGeom>
              <a:avLst/>
              <a:gdLst/>
              <a:ahLst/>
              <a:cxnLst/>
              <a:rect r="r" b="b" t="t" l="l"/>
              <a:pathLst>
                <a:path h="2350398" w="8843934">
                  <a:moveTo>
                    <a:pt x="0" y="0"/>
                  </a:moveTo>
                  <a:lnTo>
                    <a:pt x="8843934" y="0"/>
                  </a:lnTo>
                  <a:lnTo>
                    <a:pt x="8843934" y="2350397"/>
                  </a:lnTo>
                  <a:lnTo>
                    <a:pt x="0" y="23503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-50215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0030808" y="7112500"/>
            <a:ext cx="4839191" cy="1123713"/>
          </a:xfrm>
          <a:custGeom>
            <a:avLst/>
            <a:gdLst/>
            <a:ahLst/>
            <a:cxnLst/>
            <a:rect r="r" b="b" t="t" l="l"/>
            <a:pathLst>
              <a:path h="1123713" w="4839191">
                <a:moveTo>
                  <a:pt x="0" y="0"/>
                </a:moveTo>
                <a:lnTo>
                  <a:pt x="4839191" y="0"/>
                </a:lnTo>
                <a:lnTo>
                  <a:pt x="4839191" y="1123713"/>
                </a:lnTo>
                <a:lnTo>
                  <a:pt x="0" y="11237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15108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9754098" y="3089575"/>
            <a:ext cx="7332810" cy="1321560"/>
            <a:chOff x="0" y="0"/>
            <a:chExt cx="9777080" cy="1762079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47625"/>
              <a:ext cx="9777080" cy="750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805558"/>
              <a:ext cx="9777080" cy="9565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ea typeface="Arita Dotum Medium"/>
                </a:rPr>
                <a:t>교육생 목록에 리스트가 들어갔을 때 사물함이 배정되는 프로시저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9969854" y="3003850"/>
            <a:ext cx="4212878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3EA8"/>
                </a:solidFill>
                <a:latin typeface="Arita Dotum Bold"/>
              </a:rPr>
              <a:t>procAutoInsertlocker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800703" y="915398"/>
            <a:ext cx="12686593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기자재 관리-PL/SQL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735748" y="6521315"/>
            <a:ext cx="7505202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Arita Dotum Medium"/>
              </a:rPr>
              <a:t>출력 결과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3161394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B-14 사물함 자동 배정 프로시저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0030808" y="4517165"/>
            <a:ext cx="2991192" cy="918299"/>
          </a:xfrm>
          <a:custGeom>
            <a:avLst/>
            <a:gdLst/>
            <a:ahLst/>
            <a:cxnLst/>
            <a:rect r="r" b="b" t="t" l="l"/>
            <a:pathLst>
              <a:path h="918299" w="2991192">
                <a:moveTo>
                  <a:pt x="0" y="0"/>
                </a:moveTo>
                <a:lnTo>
                  <a:pt x="2991192" y="0"/>
                </a:lnTo>
                <a:lnTo>
                  <a:pt x="2991192" y="918300"/>
                </a:lnTo>
                <a:lnTo>
                  <a:pt x="0" y="9183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88357" r="-121749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2774622" y="4663901"/>
            <a:ext cx="5081872" cy="2488262"/>
            <a:chOff x="0" y="0"/>
            <a:chExt cx="1288676" cy="63098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288676" cy="630981"/>
            </a:xfrm>
            <a:custGeom>
              <a:avLst/>
              <a:gdLst/>
              <a:ahLst/>
              <a:cxnLst/>
              <a:rect r="r" b="b" t="t" l="l"/>
              <a:pathLst>
                <a:path h="630981" w="1288676">
                  <a:moveTo>
                    <a:pt x="644338" y="0"/>
                  </a:moveTo>
                  <a:cubicBezTo>
                    <a:pt x="288480" y="0"/>
                    <a:pt x="0" y="141250"/>
                    <a:pt x="0" y="315491"/>
                  </a:cubicBezTo>
                  <a:cubicBezTo>
                    <a:pt x="0" y="489731"/>
                    <a:pt x="288480" y="630981"/>
                    <a:pt x="644338" y="630981"/>
                  </a:cubicBezTo>
                  <a:cubicBezTo>
                    <a:pt x="1000196" y="630981"/>
                    <a:pt x="1288676" y="489731"/>
                    <a:pt x="1288676" y="315491"/>
                  </a:cubicBezTo>
                  <a:cubicBezTo>
                    <a:pt x="1288676" y="141250"/>
                    <a:pt x="1000196" y="0"/>
                    <a:pt x="644338" y="0"/>
                  </a:cubicBezTo>
                  <a:close/>
                </a:path>
              </a:pathLst>
            </a:custGeom>
            <a:solidFill>
              <a:srgbClr val="7390BA"/>
            </a:solidFill>
            <a:ln cap="sq">
              <a:noFill/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120813" y="21054"/>
              <a:ext cx="1047050" cy="550772"/>
            </a:xfrm>
            <a:prstGeom prst="rect">
              <a:avLst/>
            </a:prstGeom>
          </p:spPr>
          <p:txBody>
            <a:bodyPr anchor="ctr" rtlCol="false" tIns="190500" lIns="190500" bIns="190500" rIns="1905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Arita Dotum Medium"/>
                  <a:ea typeface="Arita Dotum Medium"/>
                </a:rPr>
                <a:t>‘사물함 관리’ 추가 요구사항</a:t>
              </a:r>
            </a:p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Arita Dotum Medium"/>
                  <a:ea typeface="Arita Dotum Medium"/>
                </a:rPr>
                <a:t>+ 사용자 편의성 고려</a:t>
              </a:r>
            </a:p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Arita Dotum Medium"/>
                </a:rPr>
                <a:t>-&gt;</a:t>
              </a:r>
            </a:p>
            <a:p>
              <a:pPr algn="ctr" marL="0" indent="0" lvl="0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FFFFFF"/>
                  </a:solidFill>
                  <a:ea typeface="Arita Dotum Medium"/>
                </a:rPr>
                <a:t>비어있는 사물함 번호를 교육생에게 배정하는 프로시저</a:t>
              </a:r>
            </a:p>
          </p:txBody>
        </p:sp>
      </p:grpSp>
    </p:spTree>
  </p:cSld>
  <p:clrMapOvr>
    <a:masterClrMapping/>
  </p:clrMapOvr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45245" cy="1906519"/>
            <a:chOff x="0" y="0"/>
            <a:chExt cx="5999270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270" cy="695503"/>
            </a:xfrm>
            <a:custGeom>
              <a:avLst/>
              <a:gdLst/>
              <a:ahLst/>
              <a:cxnLst/>
              <a:rect r="r" b="b" t="t" l="l"/>
              <a:pathLst>
                <a:path h="695503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625957" y="2915205"/>
            <a:ext cx="7633343" cy="6551579"/>
            <a:chOff x="0" y="0"/>
            <a:chExt cx="2818022" cy="24186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18022" cy="2418664"/>
            </a:xfrm>
            <a:custGeom>
              <a:avLst/>
              <a:gdLst/>
              <a:ahLst/>
              <a:cxnLst/>
              <a:rect r="r" b="b" t="t" l="l"/>
              <a:pathLst>
                <a:path h="2418664" w="2818022">
                  <a:moveTo>
                    <a:pt x="0" y="0"/>
                  </a:moveTo>
                  <a:lnTo>
                    <a:pt x="2818022" y="0"/>
                  </a:lnTo>
                  <a:lnTo>
                    <a:pt x="2818022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26069" y="2915205"/>
            <a:ext cx="8358265" cy="6630061"/>
            <a:chOff x="0" y="0"/>
            <a:chExt cx="3049118" cy="24186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49118" cy="2418664"/>
            </a:xfrm>
            <a:custGeom>
              <a:avLst/>
              <a:gdLst/>
              <a:ahLst/>
              <a:cxnLst/>
              <a:rect r="r" b="b" t="t" l="l"/>
              <a:pathLst>
                <a:path h="2418664" w="3049118">
                  <a:moveTo>
                    <a:pt x="0" y="0"/>
                  </a:moveTo>
                  <a:lnTo>
                    <a:pt x="3049118" y="0"/>
                  </a:lnTo>
                  <a:lnTo>
                    <a:pt x="3049118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278358">
            <a:off x="13186236" y="8430575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800703" y="915398"/>
            <a:ext cx="12686593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기자재 관리-PL/SQL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3118099" y="4868334"/>
            <a:ext cx="4738395" cy="2922016"/>
            <a:chOff x="0" y="0"/>
            <a:chExt cx="1201576" cy="74097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01576" cy="740974"/>
            </a:xfrm>
            <a:custGeom>
              <a:avLst/>
              <a:gdLst/>
              <a:ahLst/>
              <a:cxnLst/>
              <a:rect r="r" b="b" t="t" l="l"/>
              <a:pathLst>
                <a:path h="740974" w="1201576">
                  <a:moveTo>
                    <a:pt x="600788" y="0"/>
                  </a:moveTo>
                  <a:cubicBezTo>
                    <a:pt x="268982" y="0"/>
                    <a:pt x="0" y="165873"/>
                    <a:pt x="0" y="370487"/>
                  </a:cubicBezTo>
                  <a:cubicBezTo>
                    <a:pt x="0" y="575101"/>
                    <a:pt x="268982" y="740974"/>
                    <a:pt x="600788" y="740974"/>
                  </a:cubicBezTo>
                  <a:cubicBezTo>
                    <a:pt x="932594" y="740974"/>
                    <a:pt x="1201576" y="575101"/>
                    <a:pt x="1201576" y="370487"/>
                  </a:cubicBezTo>
                  <a:cubicBezTo>
                    <a:pt x="1201576" y="165873"/>
                    <a:pt x="932594" y="0"/>
                    <a:pt x="600788" y="0"/>
                  </a:cubicBezTo>
                  <a:close/>
                </a:path>
              </a:pathLst>
            </a:custGeom>
            <a:solidFill>
              <a:srgbClr val="7390BA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112648" y="31366"/>
              <a:ext cx="976281" cy="640141"/>
            </a:xfrm>
            <a:prstGeom prst="rect">
              <a:avLst/>
            </a:prstGeom>
          </p:spPr>
          <p:txBody>
            <a:bodyPr anchor="ctr" rtlCol="false" tIns="190500" lIns="190500" bIns="190500" rIns="1905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Arita Dotum Medium"/>
                  <a:ea typeface="Arita Dotum Medium"/>
                </a:rPr>
                <a:t>‘사물함 관리’ 추가 요구사항</a:t>
              </a:r>
            </a:p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Arita Dotum Medium"/>
                  <a:ea typeface="Arita Dotum Medium"/>
                </a:rPr>
                <a:t>+ 사용자 편의성 고려</a:t>
              </a:r>
            </a:p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Arita Dotum Medium"/>
                </a:rPr>
                <a:t>-&gt;</a:t>
              </a:r>
            </a:p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ea typeface="Arita Dotum Medium"/>
                </a:rPr>
                <a:t>과정 종료 후 해당 과정 학생들이 </a:t>
              </a:r>
            </a:p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ea typeface="Arita Dotum Medium"/>
                </a:rPr>
                <a:t>사용하던 사물함 배정값을 </a:t>
              </a:r>
            </a:p>
            <a:p>
              <a:pPr algn="ctr" marL="0" indent="0" lvl="0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FFFFFF"/>
                  </a:solidFill>
                  <a:latin typeface="Arita Dotum Medium"/>
                  <a:ea typeface="Arita Dotum Medium"/>
                </a:rPr>
                <a:t>null로 만드는 자동화 프로시저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260786" y="3619800"/>
            <a:ext cx="5799559" cy="5733748"/>
          </a:xfrm>
          <a:custGeom>
            <a:avLst/>
            <a:gdLst/>
            <a:ahLst/>
            <a:cxnLst/>
            <a:rect r="r" b="b" t="t" l="l"/>
            <a:pathLst>
              <a:path h="5733748" w="5799559">
                <a:moveTo>
                  <a:pt x="0" y="0"/>
                </a:moveTo>
                <a:lnTo>
                  <a:pt x="5799559" y="0"/>
                </a:lnTo>
                <a:lnTo>
                  <a:pt x="5799559" y="5733748"/>
                </a:lnTo>
                <a:lnTo>
                  <a:pt x="0" y="57337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969854" y="4238630"/>
            <a:ext cx="2690555" cy="1259409"/>
          </a:xfrm>
          <a:custGeom>
            <a:avLst/>
            <a:gdLst/>
            <a:ahLst/>
            <a:cxnLst/>
            <a:rect r="r" b="b" t="t" l="l"/>
            <a:pathLst>
              <a:path h="1259409" w="2690555">
                <a:moveTo>
                  <a:pt x="0" y="0"/>
                </a:moveTo>
                <a:lnTo>
                  <a:pt x="2690555" y="0"/>
                </a:lnTo>
                <a:lnTo>
                  <a:pt x="2690555" y="1259409"/>
                </a:lnTo>
                <a:lnTo>
                  <a:pt x="0" y="12594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9754098" y="3089575"/>
            <a:ext cx="7332810" cy="959610"/>
            <a:chOff x="0" y="0"/>
            <a:chExt cx="9777080" cy="1279479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47625"/>
              <a:ext cx="9777080" cy="750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805558"/>
              <a:ext cx="9777080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ea typeface="Arita Dotum Medium"/>
                </a:rPr>
                <a:t>관리자가 과정이 종료된 교육생의 사물함을 비우는 프로시저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9969854" y="3003850"/>
            <a:ext cx="3738205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3EA8"/>
                </a:solidFill>
                <a:latin typeface="Arita Dotum Bold"/>
              </a:rPr>
              <a:t>procManagelocker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3161394"/>
            <a:ext cx="7665361" cy="362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B-14 사물함 자동 비우기 프로시저</a:t>
            </a:r>
          </a:p>
        </p:txBody>
      </p:sp>
    </p:spTree>
  </p:cSld>
  <p:clrMapOvr>
    <a:masterClrMapping/>
  </p:clrMapOvr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9294" y="2903804"/>
            <a:ext cx="15795020" cy="1269294"/>
            <a:chOff x="0" y="0"/>
            <a:chExt cx="5762066" cy="4630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62066" cy="463042"/>
            </a:xfrm>
            <a:custGeom>
              <a:avLst/>
              <a:gdLst/>
              <a:ahLst/>
              <a:cxnLst/>
              <a:rect r="r" b="b" t="t" l="l"/>
              <a:pathLst>
                <a:path h="463042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463042"/>
                  </a:lnTo>
                  <a:lnTo>
                    <a:pt x="0" y="4630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9294" y="4537842"/>
            <a:ext cx="15795020" cy="5141985"/>
            <a:chOff x="0" y="0"/>
            <a:chExt cx="5762066" cy="18758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62066" cy="1875810"/>
            </a:xfrm>
            <a:custGeom>
              <a:avLst/>
              <a:gdLst/>
              <a:ahLst/>
              <a:cxnLst/>
              <a:rect r="r" b="b" t="t" l="l"/>
              <a:pathLst>
                <a:path h="1875810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1875810"/>
                  </a:lnTo>
                  <a:lnTo>
                    <a:pt x="0" y="187581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355850" y="6357973"/>
            <a:ext cx="7537996" cy="673912"/>
          </a:xfrm>
          <a:custGeom>
            <a:avLst/>
            <a:gdLst/>
            <a:ahLst/>
            <a:cxnLst/>
            <a:rect r="r" b="b" t="t" l="l"/>
            <a:pathLst>
              <a:path h="673912" w="7537996">
                <a:moveTo>
                  <a:pt x="0" y="0"/>
                </a:moveTo>
                <a:lnTo>
                  <a:pt x="7537996" y="0"/>
                </a:lnTo>
                <a:lnTo>
                  <a:pt x="7537996" y="673912"/>
                </a:lnTo>
                <a:lnTo>
                  <a:pt x="0" y="673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96" r="0" b="-1811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55850" y="4992277"/>
            <a:ext cx="8309367" cy="1124407"/>
          </a:xfrm>
          <a:custGeom>
            <a:avLst/>
            <a:gdLst/>
            <a:ahLst/>
            <a:cxnLst/>
            <a:rect r="r" b="b" t="t" l="l"/>
            <a:pathLst>
              <a:path h="1124407" w="8309367">
                <a:moveTo>
                  <a:pt x="0" y="0"/>
                </a:moveTo>
                <a:lnTo>
                  <a:pt x="8309366" y="0"/>
                </a:lnTo>
                <a:lnTo>
                  <a:pt x="8309366" y="1124407"/>
                </a:lnTo>
                <a:lnTo>
                  <a:pt x="0" y="11244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488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106221" y="4825272"/>
            <a:ext cx="6720264" cy="4673850"/>
          </a:xfrm>
          <a:custGeom>
            <a:avLst/>
            <a:gdLst/>
            <a:ahLst/>
            <a:cxnLst/>
            <a:rect r="r" b="b" t="t" l="l"/>
            <a:pathLst>
              <a:path h="4673850" w="6720264">
                <a:moveTo>
                  <a:pt x="0" y="0"/>
                </a:moveTo>
                <a:lnTo>
                  <a:pt x="6720264" y="0"/>
                </a:lnTo>
                <a:lnTo>
                  <a:pt x="6720264" y="4673850"/>
                </a:lnTo>
                <a:lnTo>
                  <a:pt x="0" y="46738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8010" b="-2302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55850" y="7270010"/>
            <a:ext cx="3904899" cy="2229112"/>
          </a:xfrm>
          <a:custGeom>
            <a:avLst/>
            <a:gdLst/>
            <a:ahLst/>
            <a:cxnLst/>
            <a:rect r="r" b="b" t="t" l="l"/>
            <a:pathLst>
              <a:path h="2229112" w="3904899">
                <a:moveTo>
                  <a:pt x="0" y="0"/>
                </a:moveTo>
                <a:lnTo>
                  <a:pt x="3904898" y="0"/>
                </a:lnTo>
                <a:lnTo>
                  <a:pt x="3904898" y="2229112"/>
                </a:lnTo>
                <a:lnTo>
                  <a:pt x="0" y="22291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354353" y="2923322"/>
            <a:ext cx="11579294" cy="1255439"/>
          </a:xfrm>
          <a:custGeom>
            <a:avLst/>
            <a:gdLst/>
            <a:ahLst/>
            <a:cxnLst/>
            <a:rect r="r" b="b" t="t" l="l"/>
            <a:pathLst>
              <a:path h="1255439" w="11579294">
                <a:moveTo>
                  <a:pt x="0" y="0"/>
                </a:moveTo>
                <a:lnTo>
                  <a:pt x="11579294" y="0"/>
                </a:lnTo>
                <a:lnTo>
                  <a:pt x="11579294" y="1255439"/>
                </a:lnTo>
                <a:lnTo>
                  <a:pt x="0" y="12554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340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219294" y="657204"/>
            <a:ext cx="15795020" cy="1907038"/>
            <a:chOff x="0" y="0"/>
            <a:chExt cx="5762066" cy="69569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62066" cy="695693"/>
            </a:xfrm>
            <a:custGeom>
              <a:avLst/>
              <a:gdLst/>
              <a:ahLst/>
              <a:cxnLst/>
              <a:rect r="r" b="b" t="t" l="l"/>
              <a:pathLst>
                <a:path h="695693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800703" y="915398"/>
            <a:ext cx="12686593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취업 현황-ANSI SQL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45698" y="4629692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B-16 관리자의 취업 현황 조회 및 관리</a:t>
            </a:r>
          </a:p>
        </p:txBody>
      </p:sp>
    </p:spTree>
  </p:cSld>
  <p:clrMapOvr>
    <a:masterClrMapping/>
  </p:clrMapOvr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45245" cy="1906519"/>
            <a:chOff x="0" y="0"/>
            <a:chExt cx="5999270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270" cy="695503"/>
            </a:xfrm>
            <a:custGeom>
              <a:avLst/>
              <a:gdLst/>
              <a:ahLst/>
              <a:cxnLst/>
              <a:rect r="r" b="b" t="t" l="l"/>
              <a:pathLst>
                <a:path h="695503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597382" y="2915205"/>
            <a:ext cx="7724783" cy="6630061"/>
            <a:chOff x="0" y="0"/>
            <a:chExt cx="2818022" cy="24186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18022" cy="2418664"/>
            </a:xfrm>
            <a:custGeom>
              <a:avLst/>
              <a:gdLst/>
              <a:ahLst/>
              <a:cxnLst/>
              <a:rect r="r" b="b" t="t" l="l"/>
              <a:pathLst>
                <a:path h="2418664" w="2818022">
                  <a:moveTo>
                    <a:pt x="0" y="0"/>
                  </a:moveTo>
                  <a:lnTo>
                    <a:pt x="2818022" y="0"/>
                  </a:lnTo>
                  <a:lnTo>
                    <a:pt x="2818022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26069" y="2915205"/>
            <a:ext cx="8358265" cy="6630061"/>
            <a:chOff x="0" y="0"/>
            <a:chExt cx="3049118" cy="24186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49118" cy="2418664"/>
            </a:xfrm>
            <a:custGeom>
              <a:avLst/>
              <a:gdLst/>
              <a:ahLst/>
              <a:cxnLst/>
              <a:rect r="r" b="b" t="t" l="l"/>
              <a:pathLst>
                <a:path h="2418664" w="3049118">
                  <a:moveTo>
                    <a:pt x="0" y="0"/>
                  </a:moveTo>
                  <a:lnTo>
                    <a:pt x="3049118" y="0"/>
                  </a:lnTo>
                  <a:lnTo>
                    <a:pt x="3049118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3343782" y="915139"/>
            <a:ext cx="11600436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취업 현황-PL/SQL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278358">
            <a:off x="13186236" y="8430575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028700" y="3530048"/>
            <a:ext cx="5963254" cy="5905166"/>
            <a:chOff x="0" y="0"/>
            <a:chExt cx="7951005" cy="787355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3089118"/>
              <a:ext cx="5388817" cy="2503270"/>
            </a:xfrm>
            <a:custGeom>
              <a:avLst/>
              <a:gdLst/>
              <a:ahLst/>
              <a:cxnLst/>
              <a:rect r="r" b="b" t="t" l="l"/>
              <a:pathLst>
                <a:path h="2503270" w="5388817">
                  <a:moveTo>
                    <a:pt x="0" y="0"/>
                  </a:moveTo>
                  <a:lnTo>
                    <a:pt x="5388817" y="0"/>
                  </a:lnTo>
                  <a:lnTo>
                    <a:pt x="5388817" y="2503270"/>
                  </a:lnTo>
                  <a:lnTo>
                    <a:pt x="0" y="25032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772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333788" cy="3089118"/>
            </a:xfrm>
            <a:custGeom>
              <a:avLst/>
              <a:gdLst/>
              <a:ahLst/>
              <a:cxnLst/>
              <a:rect r="r" b="b" t="t" l="l"/>
              <a:pathLst>
                <a:path h="3089118" w="5333788">
                  <a:moveTo>
                    <a:pt x="0" y="0"/>
                  </a:moveTo>
                  <a:lnTo>
                    <a:pt x="5333788" y="0"/>
                  </a:lnTo>
                  <a:lnTo>
                    <a:pt x="5333788" y="3089118"/>
                  </a:lnTo>
                  <a:lnTo>
                    <a:pt x="0" y="3089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4625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5878" y="5548372"/>
              <a:ext cx="7925127" cy="2325182"/>
            </a:xfrm>
            <a:custGeom>
              <a:avLst/>
              <a:gdLst/>
              <a:ahLst/>
              <a:cxnLst/>
              <a:rect r="r" b="b" t="t" l="l"/>
              <a:pathLst>
                <a:path h="2325182" w="7925127">
                  <a:moveTo>
                    <a:pt x="0" y="0"/>
                  </a:moveTo>
                  <a:lnTo>
                    <a:pt x="7925127" y="0"/>
                  </a:lnTo>
                  <a:lnTo>
                    <a:pt x="7925127" y="2325183"/>
                  </a:lnTo>
                  <a:lnTo>
                    <a:pt x="0" y="2325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10616" r="0" b="-31437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9735748" y="6521315"/>
            <a:ext cx="7505202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Arita Dotum Medium"/>
              </a:rPr>
              <a:t>출력 결과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9969854" y="4016668"/>
            <a:ext cx="3230238" cy="1080276"/>
          </a:xfrm>
          <a:custGeom>
            <a:avLst/>
            <a:gdLst/>
            <a:ahLst/>
            <a:cxnLst/>
            <a:rect r="r" b="b" t="t" l="l"/>
            <a:pathLst>
              <a:path h="1080276" w="3230238">
                <a:moveTo>
                  <a:pt x="0" y="0"/>
                </a:moveTo>
                <a:lnTo>
                  <a:pt x="3230238" y="0"/>
                </a:lnTo>
                <a:lnTo>
                  <a:pt x="3230238" y="1080277"/>
                </a:lnTo>
                <a:lnTo>
                  <a:pt x="0" y="10802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793369" y="6969625"/>
            <a:ext cx="7447581" cy="1300940"/>
          </a:xfrm>
          <a:custGeom>
            <a:avLst/>
            <a:gdLst/>
            <a:ahLst/>
            <a:cxnLst/>
            <a:rect r="r" b="b" t="t" l="l"/>
            <a:pathLst>
              <a:path h="1300940" w="7447581">
                <a:moveTo>
                  <a:pt x="0" y="0"/>
                </a:moveTo>
                <a:lnTo>
                  <a:pt x="7447580" y="0"/>
                </a:lnTo>
                <a:lnTo>
                  <a:pt x="7447580" y="1300940"/>
                </a:lnTo>
                <a:lnTo>
                  <a:pt x="0" y="130094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1565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9793369" y="2969887"/>
            <a:ext cx="7332810" cy="959610"/>
            <a:chOff x="0" y="0"/>
            <a:chExt cx="9777080" cy="1279479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47625"/>
              <a:ext cx="9777080" cy="750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805558"/>
              <a:ext cx="9777080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ea typeface="Arita Dotum Medium"/>
                </a:rPr>
                <a:t>관리자의 교육 과정별 취업 현황 및 정보를 조회 프로시저 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9908825" y="2884162"/>
            <a:ext cx="5868591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3EA8"/>
                </a:solidFill>
                <a:latin typeface="Arita Dotum Bold"/>
              </a:rPr>
              <a:t>procSelectemploymentStatus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00" y="3161394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B-16 취업 현황 조회 프로시저</a:t>
            </a:r>
          </a:p>
        </p:txBody>
      </p:sp>
    </p:spTree>
  </p:cSld>
  <p:clrMapOvr>
    <a:masterClrMapping/>
  </p:clrMapOvr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45245" cy="1906519"/>
            <a:chOff x="0" y="0"/>
            <a:chExt cx="5999270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270" cy="695503"/>
            </a:xfrm>
            <a:custGeom>
              <a:avLst/>
              <a:gdLst/>
              <a:ahLst/>
              <a:cxnLst/>
              <a:rect r="r" b="b" t="t" l="l"/>
              <a:pathLst>
                <a:path h="695503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597382" y="2915205"/>
            <a:ext cx="7724783" cy="6630061"/>
            <a:chOff x="0" y="0"/>
            <a:chExt cx="2818022" cy="24186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18022" cy="2418664"/>
            </a:xfrm>
            <a:custGeom>
              <a:avLst/>
              <a:gdLst/>
              <a:ahLst/>
              <a:cxnLst/>
              <a:rect r="r" b="b" t="t" l="l"/>
              <a:pathLst>
                <a:path h="2418664" w="2818022">
                  <a:moveTo>
                    <a:pt x="0" y="0"/>
                  </a:moveTo>
                  <a:lnTo>
                    <a:pt x="2818022" y="0"/>
                  </a:lnTo>
                  <a:lnTo>
                    <a:pt x="2818022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26069" y="2915205"/>
            <a:ext cx="8358265" cy="6630061"/>
            <a:chOff x="0" y="0"/>
            <a:chExt cx="3049118" cy="24186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49118" cy="2418664"/>
            </a:xfrm>
            <a:custGeom>
              <a:avLst/>
              <a:gdLst/>
              <a:ahLst/>
              <a:cxnLst/>
              <a:rect r="r" b="b" t="t" l="l"/>
              <a:pathLst>
                <a:path h="2418664" w="3049118">
                  <a:moveTo>
                    <a:pt x="0" y="0"/>
                  </a:moveTo>
                  <a:lnTo>
                    <a:pt x="3049118" y="0"/>
                  </a:lnTo>
                  <a:lnTo>
                    <a:pt x="3049118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3343782" y="915139"/>
            <a:ext cx="11600436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취업 현황-PL/SQL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278358">
            <a:off x="13186236" y="8430575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82735" y="3650844"/>
            <a:ext cx="7945383" cy="4102518"/>
          </a:xfrm>
          <a:custGeom>
            <a:avLst/>
            <a:gdLst/>
            <a:ahLst/>
            <a:cxnLst/>
            <a:rect r="r" b="b" t="t" l="l"/>
            <a:pathLst>
              <a:path h="4102518" w="7945383">
                <a:moveTo>
                  <a:pt x="0" y="0"/>
                </a:moveTo>
                <a:lnTo>
                  <a:pt x="7945383" y="0"/>
                </a:lnTo>
                <a:lnTo>
                  <a:pt x="7945383" y="4102517"/>
                </a:lnTo>
                <a:lnTo>
                  <a:pt x="0" y="41025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2955165" y="4457300"/>
            <a:ext cx="4978828" cy="2488262"/>
            <a:chOff x="0" y="0"/>
            <a:chExt cx="1262546" cy="63098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62546" cy="630981"/>
            </a:xfrm>
            <a:custGeom>
              <a:avLst/>
              <a:gdLst/>
              <a:ahLst/>
              <a:cxnLst/>
              <a:rect r="r" b="b" t="t" l="l"/>
              <a:pathLst>
                <a:path h="630981" w="1262546">
                  <a:moveTo>
                    <a:pt x="631273" y="0"/>
                  </a:moveTo>
                  <a:cubicBezTo>
                    <a:pt x="282631" y="0"/>
                    <a:pt x="0" y="141250"/>
                    <a:pt x="0" y="315491"/>
                  </a:cubicBezTo>
                  <a:cubicBezTo>
                    <a:pt x="0" y="489731"/>
                    <a:pt x="282631" y="630981"/>
                    <a:pt x="631273" y="630981"/>
                  </a:cubicBezTo>
                  <a:cubicBezTo>
                    <a:pt x="979916" y="630981"/>
                    <a:pt x="1262546" y="489731"/>
                    <a:pt x="1262546" y="315491"/>
                  </a:cubicBezTo>
                  <a:cubicBezTo>
                    <a:pt x="1262546" y="141250"/>
                    <a:pt x="979916" y="0"/>
                    <a:pt x="631273" y="0"/>
                  </a:cubicBezTo>
                  <a:close/>
                </a:path>
              </a:pathLst>
            </a:custGeom>
            <a:solidFill>
              <a:srgbClr val="7390BA"/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118364" y="21054"/>
              <a:ext cx="1025819" cy="550772"/>
            </a:xfrm>
            <a:prstGeom prst="rect">
              <a:avLst/>
            </a:prstGeom>
          </p:spPr>
          <p:txBody>
            <a:bodyPr anchor="ctr" rtlCol="false" tIns="190500" lIns="190500" bIns="190500" rIns="1905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ea typeface="Arita Dotum Medium"/>
                </a:rPr>
                <a:t>논리적 구조 분석</a:t>
              </a:r>
            </a:p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Arita Dotum Medium"/>
                </a:rPr>
                <a:t>-&gt; </a:t>
              </a:r>
            </a:p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Arita Dotum Medium"/>
                  <a:ea typeface="Arita Dotum Medium"/>
                </a:rPr>
                <a:t>‘수료자만 취업 현황 정보 추가 가능’</a:t>
              </a:r>
            </a:p>
            <a:p>
              <a:pPr algn="ctr" marL="0" indent="0" lvl="0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FFFFFF"/>
                  </a:solidFill>
                  <a:latin typeface="Arita Dotum Medium"/>
                  <a:ea typeface="Arita Dotum Medium"/>
                </a:rPr>
                <a:t>확인 및 제한용 트리거?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793369" y="2969887"/>
            <a:ext cx="7332810" cy="959610"/>
            <a:chOff x="0" y="0"/>
            <a:chExt cx="9777080" cy="1279479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47625"/>
              <a:ext cx="9777080" cy="750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805558"/>
              <a:ext cx="9777080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79" indent="-237490" lvl="1">
                <a:lnSpc>
                  <a:spcPts val="28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99" strike="noStrike" u="none">
                  <a:solidFill>
                    <a:srgbClr val="000000"/>
                  </a:solidFill>
                  <a:ea typeface="Arita Dotum Medium"/>
                </a:rPr>
                <a:t>수료자에 한해 취업 현황을 입력할 수 있게 제한하는 트리거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9908792" y="2884162"/>
            <a:ext cx="4357688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3EA8"/>
                </a:solidFill>
                <a:latin typeface="Arita Dotum Bold"/>
              </a:rPr>
              <a:t>trgEmploymentStatus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3161394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B-16 중도 탈락자의 취업 정보 입력 방지 트리거</a:t>
            </a:r>
          </a:p>
        </p:txBody>
      </p:sp>
    </p:spTree>
  </p:cSld>
  <p:clrMapOvr>
    <a:masterClrMapping/>
  </p:clrMapOvr>
</p:sld>
</file>

<file path=ppt/slides/slide7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9294" y="657204"/>
            <a:ext cx="15795020" cy="1907038"/>
            <a:chOff x="0" y="0"/>
            <a:chExt cx="5762066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62066" cy="695693"/>
            </a:xfrm>
            <a:custGeom>
              <a:avLst/>
              <a:gdLst/>
              <a:ahLst/>
              <a:cxnLst/>
              <a:rect r="r" b="b" t="t" l="l"/>
              <a:pathLst>
                <a:path h="695693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04468" y="4684173"/>
            <a:ext cx="16424671" cy="4930162"/>
            <a:chOff x="0" y="0"/>
            <a:chExt cx="5991765" cy="17985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91765" cy="1798536"/>
            </a:xfrm>
            <a:custGeom>
              <a:avLst/>
              <a:gdLst/>
              <a:ahLst/>
              <a:cxnLst/>
              <a:rect r="r" b="b" t="t" l="l"/>
              <a:pathLst>
                <a:path h="1798536" w="5991765">
                  <a:moveTo>
                    <a:pt x="0" y="0"/>
                  </a:moveTo>
                  <a:lnTo>
                    <a:pt x="5991765" y="0"/>
                  </a:lnTo>
                  <a:lnTo>
                    <a:pt x="5991765" y="1798536"/>
                  </a:lnTo>
                  <a:lnTo>
                    <a:pt x="0" y="179853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26069" y="2915205"/>
            <a:ext cx="16424671" cy="1416542"/>
            <a:chOff x="0" y="0"/>
            <a:chExt cx="5991765" cy="51675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991765" cy="516758"/>
            </a:xfrm>
            <a:custGeom>
              <a:avLst/>
              <a:gdLst/>
              <a:ahLst/>
              <a:cxnLst/>
              <a:rect r="r" b="b" t="t" l="l"/>
              <a:pathLst>
                <a:path h="516758" w="5991765">
                  <a:moveTo>
                    <a:pt x="0" y="0"/>
                  </a:moveTo>
                  <a:lnTo>
                    <a:pt x="5991765" y="0"/>
                  </a:lnTo>
                  <a:lnTo>
                    <a:pt x="5991765" y="516758"/>
                  </a:lnTo>
                  <a:lnTo>
                    <a:pt x="0" y="51675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3039486"/>
            <a:ext cx="5115688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B-17 수료생 출결 현황 조회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922298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B-17 훈련 장려금 계산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52714" y="915398"/>
            <a:ext cx="11382572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훈련 장려금-ANSI SQL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219294" y="3538450"/>
            <a:ext cx="7924706" cy="793297"/>
          </a:xfrm>
          <a:custGeom>
            <a:avLst/>
            <a:gdLst/>
            <a:ahLst/>
            <a:cxnLst/>
            <a:rect r="r" b="b" t="t" l="l"/>
            <a:pathLst>
              <a:path h="793297" w="7924706">
                <a:moveTo>
                  <a:pt x="0" y="0"/>
                </a:moveTo>
                <a:lnTo>
                  <a:pt x="7924706" y="0"/>
                </a:lnTo>
                <a:lnTo>
                  <a:pt x="7924706" y="793298"/>
                </a:lnTo>
                <a:lnTo>
                  <a:pt x="0" y="7932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744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195599" y="3047994"/>
            <a:ext cx="3818714" cy="1150965"/>
          </a:xfrm>
          <a:custGeom>
            <a:avLst/>
            <a:gdLst/>
            <a:ahLst/>
            <a:cxnLst/>
            <a:rect r="r" b="b" t="t" l="l"/>
            <a:pathLst>
              <a:path h="1150965" w="3818714">
                <a:moveTo>
                  <a:pt x="0" y="0"/>
                </a:moveTo>
                <a:lnTo>
                  <a:pt x="3818714" y="0"/>
                </a:lnTo>
                <a:lnTo>
                  <a:pt x="3818714" y="1150965"/>
                </a:lnTo>
                <a:lnTo>
                  <a:pt x="0" y="11509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52336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19294" y="5284883"/>
            <a:ext cx="9739317" cy="4274632"/>
          </a:xfrm>
          <a:custGeom>
            <a:avLst/>
            <a:gdLst/>
            <a:ahLst/>
            <a:cxnLst/>
            <a:rect r="r" b="b" t="t" l="l"/>
            <a:pathLst>
              <a:path h="4274632" w="9739317">
                <a:moveTo>
                  <a:pt x="0" y="0"/>
                </a:moveTo>
                <a:lnTo>
                  <a:pt x="9739316" y="0"/>
                </a:lnTo>
                <a:lnTo>
                  <a:pt x="9739316" y="4274631"/>
                </a:lnTo>
                <a:lnTo>
                  <a:pt x="0" y="42746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41" t="-6889" r="-1525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126216" y="6823910"/>
            <a:ext cx="5888097" cy="2570992"/>
          </a:xfrm>
          <a:custGeom>
            <a:avLst/>
            <a:gdLst/>
            <a:ahLst/>
            <a:cxnLst/>
            <a:rect r="r" b="b" t="t" l="l"/>
            <a:pathLst>
              <a:path h="2570992" w="5888097">
                <a:moveTo>
                  <a:pt x="0" y="0"/>
                </a:moveTo>
                <a:lnTo>
                  <a:pt x="5888097" y="0"/>
                </a:lnTo>
                <a:lnTo>
                  <a:pt x="5888097" y="2570992"/>
                </a:lnTo>
                <a:lnTo>
                  <a:pt x="0" y="25709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59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2812461" y="4457300"/>
            <a:ext cx="5121532" cy="2236914"/>
            <a:chOff x="0" y="0"/>
            <a:chExt cx="1298734" cy="56724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98734" cy="567243"/>
            </a:xfrm>
            <a:custGeom>
              <a:avLst/>
              <a:gdLst/>
              <a:ahLst/>
              <a:cxnLst/>
              <a:rect r="r" b="b" t="t" l="l"/>
              <a:pathLst>
                <a:path h="567243" w="1298734">
                  <a:moveTo>
                    <a:pt x="649367" y="0"/>
                  </a:moveTo>
                  <a:cubicBezTo>
                    <a:pt x="290731" y="0"/>
                    <a:pt x="0" y="126982"/>
                    <a:pt x="0" y="283622"/>
                  </a:cubicBezTo>
                  <a:cubicBezTo>
                    <a:pt x="0" y="440262"/>
                    <a:pt x="290731" y="567243"/>
                    <a:pt x="649367" y="567243"/>
                  </a:cubicBezTo>
                  <a:cubicBezTo>
                    <a:pt x="1008002" y="567243"/>
                    <a:pt x="1298734" y="440262"/>
                    <a:pt x="1298734" y="283622"/>
                  </a:cubicBezTo>
                  <a:cubicBezTo>
                    <a:pt x="1298734" y="126982"/>
                    <a:pt x="1008002" y="0"/>
                    <a:pt x="649367" y="0"/>
                  </a:cubicBezTo>
                  <a:close/>
                </a:path>
              </a:pathLst>
            </a:custGeom>
            <a:solidFill>
              <a:srgbClr val="7390BA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121756" y="-13496"/>
              <a:ext cx="1055221" cy="527560"/>
            </a:xfrm>
            <a:prstGeom prst="rect">
              <a:avLst/>
            </a:prstGeom>
          </p:spPr>
          <p:txBody>
            <a:bodyPr anchor="ctr" rtlCol="false" tIns="190500" lIns="190500" bIns="190500" rIns="190500"/>
            <a:lstStyle/>
            <a:p>
              <a:pPr algn="ctr">
                <a:lnSpc>
                  <a:spcPts val="2849"/>
                </a:lnSpc>
              </a:pPr>
              <a:r>
                <a:rPr lang="en-US" sz="1899">
                  <a:solidFill>
                    <a:srgbClr val="FFFFFF"/>
                  </a:solidFill>
                  <a:latin typeface="Arita Dotum Medium"/>
                  <a:ea typeface="Arita Dotum Medium"/>
                </a:rPr>
                <a:t>- 지각/조퇴/외출 3회 이상 / 결석으로 </a:t>
              </a:r>
            </a:p>
            <a:p>
              <a:pPr algn="ctr">
                <a:lnSpc>
                  <a:spcPts val="2849"/>
                </a:lnSpc>
              </a:pPr>
              <a:r>
                <a:rPr lang="en-US" sz="1899">
                  <a:solidFill>
                    <a:srgbClr val="FFFFFF"/>
                  </a:solidFill>
                  <a:ea typeface="Arita Dotum Medium"/>
                </a:rPr>
                <a:t>출석일이 차감되어 지급</a:t>
              </a:r>
            </a:p>
            <a:p>
              <a:pPr algn="ctr">
                <a:lnSpc>
                  <a:spcPts val="2849"/>
                </a:lnSpc>
              </a:pPr>
              <a:r>
                <a:rPr lang="en-US" sz="1899">
                  <a:solidFill>
                    <a:srgbClr val="FFFFFF"/>
                  </a:solidFill>
                  <a:latin typeface="Arita Dotum Medium"/>
                  <a:ea typeface="Arita Dotum Medium"/>
                </a:rPr>
                <a:t>- 80%미만 출석 시 훈련장려금 미지급</a:t>
              </a:r>
            </a:p>
            <a:p>
              <a:pPr algn="ctr" marL="0" indent="0" lvl="0">
                <a:lnSpc>
                  <a:spcPts val="2849"/>
                </a:lnSpc>
              </a:pPr>
              <a:r>
                <a:rPr lang="en-US" sz="1899">
                  <a:solidFill>
                    <a:srgbClr val="FFFFFF"/>
                  </a:solidFill>
                  <a:latin typeface="Arita Dotum Medium"/>
                  <a:ea typeface="Arita Dotum Medium"/>
                </a:rPr>
                <a:t>(20일 기준 4일 초과 결석)</a:t>
              </a:r>
            </a:p>
          </p:txBody>
        </p:sp>
      </p:grpSp>
    </p:spTree>
  </p:cSld>
  <p:clrMapOvr>
    <a:masterClrMapping/>
  </p:clrMapOvr>
</p:sld>
</file>

<file path=ppt/slides/slide7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9294" y="2903804"/>
            <a:ext cx="15795020" cy="1269294"/>
            <a:chOff x="0" y="0"/>
            <a:chExt cx="5762066" cy="4630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62066" cy="463042"/>
            </a:xfrm>
            <a:custGeom>
              <a:avLst/>
              <a:gdLst/>
              <a:ahLst/>
              <a:cxnLst/>
              <a:rect r="r" b="b" t="t" l="l"/>
              <a:pathLst>
                <a:path h="463042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463042"/>
                  </a:lnTo>
                  <a:lnTo>
                    <a:pt x="0" y="4630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9294" y="4537842"/>
            <a:ext cx="15795020" cy="5141985"/>
            <a:chOff x="0" y="0"/>
            <a:chExt cx="5762066" cy="18758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62066" cy="1875810"/>
            </a:xfrm>
            <a:custGeom>
              <a:avLst/>
              <a:gdLst/>
              <a:ahLst/>
              <a:cxnLst/>
              <a:rect r="r" b="b" t="t" l="l"/>
              <a:pathLst>
                <a:path h="1875810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1875810"/>
                  </a:lnTo>
                  <a:lnTo>
                    <a:pt x="0" y="187581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19294" y="657204"/>
            <a:ext cx="15795020" cy="1907038"/>
            <a:chOff x="0" y="0"/>
            <a:chExt cx="5762066" cy="69569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62066" cy="695693"/>
            </a:xfrm>
            <a:custGeom>
              <a:avLst/>
              <a:gdLst/>
              <a:ahLst/>
              <a:cxnLst/>
              <a:rect r="r" b="b" t="t" l="l"/>
              <a:pathLst>
                <a:path h="695693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2800703" y="915398"/>
            <a:ext cx="12686593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교재/추천 도서-ANSI SQL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5698" y="4629692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B-11 관리자의 교재 관리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295168" y="8692832"/>
            <a:ext cx="11616580" cy="759838"/>
          </a:xfrm>
          <a:custGeom>
            <a:avLst/>
            <a:gdLst/>
            <a:ahLst/>
            <a:cxnLst/>
            <a:rect r="r" b="b" t="t" l="l"/>
            <a:pathLst>
              <a:path h="759838" w="11616580">
                <a:moveTo>
                  <a:pt x="0" y="0"/>
                </a:moveTo>
                <a:lnTo>
                  <a:pt x="11616580" y="0"/>
                </a:lnTo>
                <a:lnTo>
                  <a:pt x="11616580" y="759838"/>
                </a:lnTo>
                <a:lnTo>
                  <a:pt x="0" y="7598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815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46740" y="7606830"/>
            <a:ext cx="11565007" cy="619277"/>
          </a:xfrm>
          <a:custGeom>
            <a:avLst/>
            <a:gdLst/>
            <a:ahLst/>
            <a:cxnLst/>
            <a:rect r="r" b="b" t="t" l="l"/>
            <a:pathLst>
              <a:path h="619277" w="11565007">
                <a:moveTo>
                  <a:pt x="0" y="0"/>
                </a:moveTo>
                <a:lnTo>
                  <a:pt x="11565008" y="0"/>
                </a:lnTo>
                <a:lnTo>
                  <a:pt x="11565008" y="619277"/>
                </a:lnTo>
                <a:lnTo>
                  <a:pt x="0" y="619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4162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46740" y="5143500"/>
            <a:ext cx="11565007" cy="1286744"/>
          </a:xfrm>
          <a:custGeom>
            <a:avLst/>
            <a:gdLst/>
            <a:ahLst/>
            <a:cxnLst/>
            <a:rect r="r" b="b" t="t" l="l"/>
            <a:pathLst>
              <a:path h="1286744" w="11565007">
                <a:moveTo>
                  <a:pt x="0" y="0"/>
                </a:moveTo>
                <a:lnTo>
                  <a:pt x="11565008" y="0"/>
                </a:lnTo>
                <a:lnTo>
                  <a:pt x="11565008" y="1286744"/>
                </a:lnTo>
                <a:lnTo>
                  <a:pt x="0" y="12867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46740" y="6746960"/>
            <a:ext cx="11953267" cy="543154"/>
          </a:xfrm>
          <a:custGeom>
            <a:avLst/>
            <a:gdLst/>
            <a:ahLst/>
            <a:cxnLst/>
            <a:rect r="r" b="b" t="t" l="l"/>
            <a:pathLst>
              <a:path h="543154" w="11953267">
                <a:moveTo>
                  <a:pt x="0" y="0"/>
                </a:moveTo>
                <a:lnTo>
                  <a:pt x="11953268" y="0"/>
                </a:lnTo>
                <a:lnTo>
                  <a:pt x="11953268" y="543154"/>
                </a:lnTo>
                <a:lnTo>
                  <a:pt x="0" y="5431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9727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234386" y="2974973"/>
            <a:ext cx="9819229" cy="1126954"/>
          </a:xfrm>
          <a:custGeom>
            <a:avLst/>
            <a:gdLst/>
            <a:ahLst/>
            <a:cxnLst/>
            <a:rect r="r" b="b" t="t" l="l"/>
            <a:pathLst>
              <a:path h="1126954" w="9819229">
                <a:moveTo>
                  <a:pt x="0" y="0"/>
                </a:moveTo>
                <a:lnTo>
                  <a:pt x="9819228" y="0"/>
                </a:lnTo>
                <a:lnTo>
                  <a:pt x="9819228" y="1126954"/>
                </a:lnTo>
                <a:lnTo>
                  <a:pt x="0" y="11269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19591"/>
            </a:stretch>
          </a:blipFill>
        </p:spPr>
      </p:sp>
    </p:spTree>
  </p:cSld>
  <p:clrMapOvr>
    <a:masterClrMapping/>
  </p:clrMapOvr>
</p:sld>
</file>

<file path=ppt/slides/slide7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9294" y="657204"/>
            <a:ext cx="15795020" cy="1907038"/>
            <a:chOff x="0" y="0"/>
            <a:chExt cx="5762066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62066" cy="695693"/>
            </a:xfrm>
            <a:custGeom>
              <a:avLst/>
              <a:gdLst/>
              <a:ahLst/>
              <a:cxnLst/>
              <a:rect r="r" b="b" t="t" l="l"/>
              <a:pathLst>
                <a:path h="695693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04468" y="5303298"/>
            <a:ext cx="16424671" cy="4311037"/>
            <a:chOff x="0" y="0"/>
            <a:chExt cx="5991765" cy="15726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91765" cy="1572678"/>
            </a:xfrm>
            <a:custGeom>
              <a:avLst/>
              <a:gdLst/>
              <a:ahLst/>
              <a:cxnLst/>
              <a:rect r="r" b="b" t="t" l="l"/>
              <a:pathLst>
                <a:path h="1572678" w="5991765">
                  <a:moveTo>
                    <a:pt x="0" y="0"/>
                  </a:moveTo>
                  <a:lnTo>
                    <a:pt x="5991765" y="0"/>
                  </a:lnTo>
                  <a:lnTo>
                    <a:pt x="5991765" y="1572678"/>
                  </a:lnTo>
                  <a:lnTo>
                    <a:pt x="0" y="157267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26069" y="2915205"/>
            <a:ext cx="16424671" cy="2035667"/>
            <a:chOff x="0" y="0"/>
            <a:chExt cx="5991765" cy="7426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991765" cy="742617"/>
            </a:xfrm>
            <a:custGeom>
              <a:avLst/>
              <a:gdLst/>
              <a:ahLst/>
              <a:cxnLst/>
              <a:rect r="r" b="b" t="t" l="l"/>
              <a:pathLst>
                <a:path h="742617" w="5991765">
                  <a:moveTo>
                    <a:pt x="0" y="0"/>
                  </a:moveTo>
                  <a:lnTo>
                    <a:pt x="5991765" y="0"/>
                  </a:lnTo>
                  <a:lnTo>
                    <a:pt x="5991765" y="742617"/>
                  </a:lnTo>
                  <a:lnTo>
                    <a:pt x="0" y="74261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3039486"/>
            <a:ext cx="5115688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C-6 교사의 추천 도서 관리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541423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strike="noStrike" u="none">
                <a:solidFill>
                  <a:srgbClr val="000000"/>
                </a:solidFill>
                <a:latin typeface="Arita Dotum Medium"/>
                <a:ea typeface="Arita Dotum Medium"/>
              </a:rPr>
              <a:t>D-4 교육생이 교사의 추천 도서 조회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00703" y="915398"/>
            <a:ext cx="12686593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교재/추천 도서-ANSI SQL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219294" y="3409329"/>
            <a:ext cx="13517550" cy="688471"/>
          </a:xfrm>
          <a:custGeom>
            <a:avLst/>
            <a:gdLst/>
            <a:ahLst/>
            <a:cxnLst/>
            <a:rect r="r" b="b" t="t" l="l"/>
            <a:pathLst>
              <a:path h="688471" w="13517550">
                <a:moveTo>
                  <a:pt x="0" y="0"/>
                </a:moveTo>
                <a:lnTo>
                  <a:pt x="13517549" y="0"/>
                </a:lnTo>
                <a:lnTo>
                  <a:pt x="13517549" y="688471"/>
                </a:lnTo>
                <a:lnTo>
                  <a:pt x="0" y="6884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19294" y="4097800"/>
            <a:ext cx="13517550" cy="698009"/>
          </a:xfrm>
          <a:custGeom>
            <a:avLst/>
            <a:gdLst/>
            <a:ahLst/>
            <a:cxnLst/>
            <a:rect r="r" b="b" t="t" l="l"/>
            <a:pathLst>
              <a:path h="698009" w="13517550">
                <a:moveTo>
                  <a:pt x="0" y="0"/>
                </a:moveTo>
                <a:lnTo>
                  <a:pt x="13517549" y="0"/>
                </a:lnTo>
                <a:lnTo>
                  <a:pt x="13517549" y="698010"/>
                </a:lnTo>
                <a:lnTo>
                  <a:pt x="0" y="6980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19294" y="5913533"/>
            <a:ext cx="6996186" cy="3660314"/>
          </a:xfrm>
          <a:custGeom>
            <a:avLst/>
            <a:gdLst/>
            <a:ahLst/>
            <a:cxnLst/>
            <a:rect r="r" b="b" t="t" l="l"/>
            <a:pathLst>
              <a:path h="3660314" w="6996186">
                <a:moveTo>
                  <a:pt x="0" y="0"/>
                </a:moveTo>
                <a:lnTo>
                  <a:pt x="6996186" y="0"/>
                </a:lnTo>
                <a:lnTo>
                  <a:pt x="6996186" y="3660314"/>
                </a:lnTo>
                <a:lnTo>
                  <a:pt x="0" y="36603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608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694061" y="6682638"/>
            <a:ext cx="8327933" cy="1552356"/>
          </a:xfrm>
          <a:custGeom>
            <a:avLst/>
            <a:gdLst/>
            <a:ahLst/>
            <a:cxnLst/>
            <a:rect r="r" b="b" t="t" l="l"/>
            <a:pathLst>
              <a:path h="1552356" w="8327933">
                <a:moveTo>
                  <a:pt x="0" y="0"/>
                </a:moveTo>
                <a:lnTo>
                  <a:pt x="8327933" y="0"/>
                </a:lnTo>
                <a:lnTo>
                  <a:pt x="8327933" y="1552356"/>
                </a:lnTo>
                <a:lnTo>
                  <a:pt x="0" y="15523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36355" cy="1907038"/>
            <a:chOff x="0" y="0"/>
            <a:chExt cx="5996027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6027" cy="695693"/>
            </a:xfrm>
            <a:custGeom>
              <a:avLst/>
              <a:gdLst/>
              <a:ahLst/>
              <a:cxnLst/>
              <a:rect r="r" b="b" t="t" l="l"/>
              <a:pathLst>
                <a:path h="695693" w="5996027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05495" y="2924154"/>
            <a:ext cx="16436355" cy="6825398"/>
            <a:chOff x="0" y="0"/>
            <a:chExt cx="5996027" cy="24899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96027" cy="2489924"/>
            </a:xfrm>
            <a:custGeom>
              <a:avLst/>
              <a:gdLst/>
              <a:ahLst/>
              <a:cxnLst/>
              <a:rect r="r" b="b" t="t" l="l"/>
              <a:pathLst>
                <a:path h="2489924" w="5996027">
                  <a:moveTo>
                    <a:pt x="0" y="0"/>
                  </a:moveTo>
                  <a:lnTo>
                    <a:pt x="5996027" y="0"/>
                  </a:lnTo>
                  <a:lnTo>
                    <a:pt x="5996027" y="2489924"/>
                  </a:lnTo>
                  <a:lnTo>
                    <a:pt x="0" y="248992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641794">
            <a:off x="8923192" y="-17882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782425" y="8123782"/>
            <a:ext cx="4585506" cy="1625770"/>
          </a:xfrm>
          <a:custGeom>
            <a:avLst/>
            <a:gdLst/>
            <a:ahLst/>
            <a:cxnLst/>
            <a:rect r="r" b="b" t="t" l="l"/>
            <a:pathLst>
              <a:path h="1625770" w="4585506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5484919" y="8123782"/>
            <a:ext cx="4585506" cy="1625770"/>
          </a:xfrm>
          <a:custGeom>
            <a:avLst/>
            <a:gdLst/>
            <a:ahLst/>
            <a:cxnLst/>
            <a:rect r="r" b="b" t="t" l="l"/>
            <a:pathLst>
              <a:path h="1625770" w="4585506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106887" y="915398"/>
            <a:ext cx="12074226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데이터 모델링-교사 구조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337954" y="3079757"/>
            <a:ext cx="7612091" cy="6514193"/>
          </a:xfrm>
          <a:custGeom>
            <a:avLst/>
            <a:gdLst/>
            <a:ahLst/>
            <a:cxnLst/>
            <a:rect r="r" b="b" t="t" l="l"/>
            <a:pathLst>
              <a:path h="6514193" w="7612091">
                <a:moveTo>
                  <a:pt x="0" y="0"/>
                </a:moveTo>
                <a:lnTo>
                  <a:pt x="7612092" y="0"/>
                </a:lnTo>
                <a:lnTo>
                  <a:pt x="7612092" y="6514193"/>
                </a:lnTo>
                <a:lnTo>
                  <a:pt x="0" y="65141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308438" y="8307959"/>
            <a:ext cx="2476186" cy="1470168"/>
          </a:xfrm>
          <a:custGeom>
            <a:avLst/>
            <a:gdLst/>
            <a:ahLst/>
            <a:cxnLst/>
            <a:rect r="r" b="b" t="t" l="l"/>
            <a:pathLst>
              <a:path h="1470168" w="2476186">
                <a:moveTo>
                  <a:pt x="0" y="0"/>
                </a:moveTo>
                <a:lnTo>
                  <a:pt x="2476186" y="0"/>
                </a:lnTo>
                <a:lnTo>
                  <a:pt x="2476186" y="1470168"/>
                </a:lnTo>
                <a:lnTo>
                  <a:pt x="0" y="14701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3138958" y="2109381"/>
            <a:ext cx="4986530" cy="2054509"/>
            <a:chOff x="0" y="0"/>
            <a:chExt cx="1264499" cy="52098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64499" cy="520988"/>
            </a:xfrm>
            <a:custGeom>
              <a:avLst/>
              <a:gdLst/>
              <a:ahLst/>
              <a:cxnLst/>
              <a:rect r="r" b="b" t="t" l="l"/>
              <a:pathLst>
                <a:path h="520988" w="1264499">
                  <a:moveTo>
                    <a:pt x="632250" y="0"/>
                  </a:moveTo>
                  <a:cubicBezTo>
                    <a:pt x="283068" y="0"/>
                    <a:pt x="0" y="116627"/>
                    <a:pt x="0" y="260494"/>
                  </a:cubicBezTo>
                  <a:cubicBezTo>
                    <a:pt x="0" y="404361"/>
                    <a:pt x="283068" y="520988"/>
                    <a:pt x="632250" y="520988"/>
                  </a:cubicBezTo>
                  <a:cubicBezTo>
                    <a:pt x="981431" y="520988"/>
                    <a:pt x="1264499" y="404361"/>
                    <a:pt x="1264499" y="260494"/>
                  </a:cubicBezTo>
                  <a:cubicBezTo>
                    <a:pt x="1264499" y="116627"/>
                    <a:pt x="981431" y="0"/>
                    <a:pt x="632250" y="0"/>
                  </a:cubicBezTo>
                  <a:close/>
                </a:path>
              </a:pathLst>
            </a:custGeom>
            <a:solidFill>
              <a:srgbClr val="7390BA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18547" y="10743"/>
              <a:ext cx="1027406" cy="461403"/>
            </a:xfrm>
            <a:prstGeom prst="rect">
              <a:avLst/>
            </a:prstGeom>
          </p:spPr>
          <p:txBody>
            <a:bodyPr anchor="ctr" rtlCol="false" tIns="190500" lIns="190500" bIns="190500" rIns="1905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Arita Dotum"/>
                  <a:ea typeface="Arita Dotum"/>
                </a:rPr>
                <a:t>‘교사의 강의 가능 과목은 기초 정보 </a:t>
              </a:r>
            </a:p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ea typeface="Arita Dotum"/>
                </a:rPr>
                <a:t>과목명을 이용해서 선택적으로 </a:t>
              </a:r>
            </a:p>
            <a:p>
              <a:pPr algn="ctr" marL="0" indent="0" lvl="0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FFFFFF"/>
                  </a:solidFill>
                  <a:latin typeface="Arita Dotum"/>
                  <a:ea typeface="Arita Dotum"/>
                </a:rPr>
                <a:t>추가할 수 있어야 한다.’</a:t>
              </a:r>
            </a:p>
          </p:txBody>
        </p:sp>
      </p:grpSp>
    </p:spTree>
  </p:cSld>
  <p:clrMapOvr>
    <a:masterClrMapping/>
  </p:clrMapOvr>
</p:sld>
</file>

<file path=ppt/slides/slide8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45245" cy="1906519"/>
            <a:chOff x="0" y="0"/>
            <a:chExt cx="5999270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270" cy="695503"/>
            </a:xfrm>
            <a:custGeom>
              <a:avLst/>
              <a:gdLst/>
              <a:ahLst/>
              <a:cxnLst/>
              <a:rect r="r" b="b" t="t" l="l"/>
              <a:pathLst>
                <a:path h="695503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597382" y="2915205"/>
            <a:ext cx="7724783" cy="6630061"/>
            <a:chOff x="0" y="0"/>
            <a:chExt cx="2818022" cy="24186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18022" cy="2418664"/>
            </a:xfrm>
            <a:custGeom>
              <a:avLst/>
              <a:gdLst/>
              <a:ahLst/>
              <a:cxnLst/>
              <a:rect r="r" b="b" t="t" l="l"/>
              <a:pathLst>
                <a:path h="2418664" w="2818022">
                  <a:moveTo>
                    <a:pt x="0" y="0"/>
                  </a:moveTo>
                  <a:lnTo>
                    <a:pt x="2818022" y="0"/>
                  </a:lnTo>
                  <a:lnTo>
                    <a:pt x="2818022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26069" y="2915205"/>
            <a:ext cx="8358265" cy="6630061"/>
            <a:chOff x="0" y="0"/>
            <a:chExt cx="3049118" cy="24186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49118" cy="2418664"/>
            </a:xfrm>
            <a:custGeom>
              <a:avLst/>
              <a:gdLst/>
              <a:ahLst/>
              <a:cxnLst/>
              <a:rect r="r" b="b" t="t" l="l"/>
              <a:pathLst>
                <a:path h="2418664" w="3049118">
                  <a:moveTo>
                    <a:pt x="0" y="0"/>
                  </a:moveTo>
                  <a:lnTo>
                    <a:pt x="3049118" y="0"/>
                  </a:lnTo>
                  <a:lnTo>
                    <a:pt x="3049118" y="2418664"/>
                  </a:lnTo>
                  <a:lnTo>
                    <a:pt x="0" y="241866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278358">
            <a:off x="13186236" y="8430575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735748" y="6521315"/>
            <a:ext cx="7505202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Arita Dotum Medium"/>
              </a:rPr>
              <a:t>출력 결과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793369" y="2969887"/>
            <a:ext cx="7332810" cy="1321560"/>
            <a:chOff x="0" y="0"/>
            <a:chExt cx="9777080" cy="1762079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47625"/>
              <a:ext cx="9777080" cy="750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805558"/>
              <a:ext cx="9777080" cy="9565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79" indent="-237490" lvl="1">
                <a:lnSpc>
                  <a:spcPts val="28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99" strike="noStrike" u="none">
                  <a:solidFill>
                    <a:srgbClr val="000000"/>
                  </a:solidFill>
                  <a:ea typeface="Arita Dotum Medium"/>
                </a:rPr>
                <a:t>교육생이 본인이 수강 중인 과정의 교사가 추천한 도서를 조회하는 프로시저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54042" y="-85725"/>
              <a:ext cx="4678074" cy="792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003EA8"/>
                  </a:solidFill>
                  <a:latin typeface="Arita Dotum Bold"/>
                </a:rPr>
                <a:t>procTextbookInfo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28700" y="3161394"/>
            <a:ext cx="766536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ta Dotum Medium"/>
                <a:ea typeface="Arita Dotum Medium"/>
              </a:rPr>
              <a:t>D-4 추천 도서 조회 프로시저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327900" y="915139"/>
            <a:ext cx="11600436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교재/추천 도서-PL/SQL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028700" y="3596210"/>
            <a:ext cx="6458787" cy="5847743"/>
            <a:chOff x="0" y="0"/>
            <a:chExt cx="8611716" cy="779699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871933" cy="3372055"/>
            </a:xfrm>
            <a:custGeom>
              <a:avLst/>
              <a:gdLst/>
              <a:ahLst/>
              <a:cxnLst/>
              <a:rect r="r" b="b" t="t" l="l"/>
              <a:pathLst>
                <a:path h="3372055" w="6871933">
                  <a:moveTo>
                    <a:pt x="0" y="0"/>
                  </a:moveTo>
                  <a:lnTo>
                    <a:pt x="6871933" y="0"/>
                  </a:lnTo>
                  <a:lnTo>
                    <a:pt x="6871933" y="3372055"/>
                  </a:lnTo>
                  <a:lnTo>
                    <a:pt x="0" y="3372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5467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428298" y="3372055"/>
              <a:ext cx="4443635" cy="1181939"/>
            </a:xfrm>
            <a:custGeom>
              <a:avLst/>
              <a:gdLst/>
              <a:ahLst/>
              <a:cxnLst/>
              <a:rect r="r" b="b" t="t" l="l"/>
              <a:pathLst>
                <a:path h="1181939" w="4443635">
                  <a:moveTo>
                    <a:pt x="0" y="0"/>
                  </a:moveTo>
                  <a:lnTo>
                    <a:pt x="4443635" y="0"/>
                  </a:lnTo>
                  <a:lnTo>
                    <a:pt x="4443635" y="1181939"/>
                  </a:lnTo>
                  <a:lnTo>
                    <a:pt x="0" y="11819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4418472"/>
              <a:ext cx="8611716" cy="3378519"/>
            </a:xfrm>
            <a:custGeom>
              <a:avLst/>
              <a:gdLst/>
              <a:ahLst/>
              <a:cxnLst/>
              <a:rect r="r" b="b" t="t" l="l"/>
              <a:pathLst>
                <a:path h="3378519" w="8611716">
                  <a:moveTo>
                    <a:pt x="0" y="0"/>
                  </a:moveTo>
                  <a:lnTo>
                    <a:pt x="8611716" y="0"/>
                  </a:lnTo>
                  <a:lnTo>
                    <a:pt x="8611716" y="3378519"/>
                  </a:lnTo>
                  <a:lnTo>
                    <a:pt x="0" y="3378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10030808" y="4339431"/>
            <a:ext cx="2679892" cy="1096034"/>
          </a:xfrm>
          <a:custGeom>
            <a:avLst/>
            <a:gdLst/>
            <a:ahLst/>
            <a:cxnLst/>
            <a:rect r="r" b="b" t="t" l="l"/>
            <a:pathLst>
              <a:path h="1096034" w="2679892">
                <a:moveTo>
                  <a:pt x="0" y="0"/>
                </a:moveTo>
                <a:lnTo>
                  <a:pt x="2679892" y="0"/>
                </a:lnTo>
                <a:lnTo>
                  <a:pt x="2679892" y="1096034"/>
                </a:lnTo>
                <a:lnTo>
                  <a:pt x="0" y="10960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201783" r="-235227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9793369" y="6992925"/>
            <a:ext cx="7447581" cy="1305420"/>
          </a:xfrm>
          <a:custGeom>
            <a:avLst/>
            <a:gdLst/>
            <a:ahLst/>
            <a:cxnLst/>
            <a:rect r="r" b="b" t="t" l="l"/>
            <a:pathLst>
              <a:path h="1305420" w="7447581">
                <a:moveTo>
                  <a:pt x="0" y="0"/>
                </a:moveTo>
                <a:lnTo>
                  <a:pt x="7447580" y="0"/>
                </a:lnTo>
                <a:lnTo>
                  <a:pt x="7447580" y="1305419"/>
                </a:lnTo>
                <a:lnTo>
                  <a:pt x="0" y="130541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1815" b="0"/>
            </a:stretch>
          </a:blipFill>
        </p:spPr>
      </p:sp>
    </p:spTree>
  </p:cSld>
  <p:clrMapOvr>
    <a:masterClrMapping/>
  </p:clrMapOvr>
</p:sld>
</file>

<file path=ppt/slides/slide8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44937" cy="1906519"/>
            <a:chOff x="0" y="0"/>
            <a:chExt cx="5999157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157" cy="695503"/>
            </a:xfrm>
            <a:custGeom>
              <a:avLst/>
              <a:gdLst/>
              <a:ahLst/>
              <a:cxnLst/>
              <a:rect r="r" b="b" t="t" l="l"/>
              <a:pathLst>
                <a:path h="695503" w="5999157">
                  <a:moveTo>
                    <a:pt x="0" y="0"/>
                  </a:moveTo>
                  <a:lnTo>
                    <a:pt x="5999157" y="0"/>
                  </a:lnTo>
                  <a:lnTo>
                    <a:pt x="5999157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2458155" y="915398"/>
            <a:ext cx="12832398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ea typeface="Arita Dotum Bold"/>
              </a:rPr>
              <a:t>후기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51732" y="2917134"/>
            <a:ext cx="5143500" cy="3173801"/>
            <a:chOff x="0" y="0"/>
            <a:chExt cx="1876363" cy="11578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76363" cy="1157811"/>
            </a:xfrm>
            <a:custGeom>
              <a:avLst/>
              <a:gdLst/>
              <a:ahLst/>
              <a:cxnLst/>
              <a:rect r="r" b="b" t="t" l="l"/>
              <a:pathLst>
                <a:path h="1157811" w="1876363">
                  <a:moveTo>
                    <a:pt x="0" y="0"/>
                  </a:moveTo>
                  <a:lnTo>
                    <a:pt x="1876363" y="0"/>
                  </a:lnTo>
                  <a:lnTo>
                    <a:pt x="1876363" y="1157811"/>
                  </a:lnTo>
                  <a:lnTo>
                    <a:pt x="0" y="115781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6579332" y="2917134"/>
            <a:ext cx="5143500" cy="3173801"/>
            <a:chOff x="0" y="0"/>
            <a:chExt cx="1876363" cy="115781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76363" cy="1157811"/>
            </a:xfrm>
            <a:custGeom>
              <a:avLst/>
              <a:gdLst/>
              <a:ahLst/>
              <a:cxnLst/>
              <a:rect r="r" b="b" t="t" l="l"/>
              <a:pathLst>
                <a:path h="1157811" w="1876363">
                  <a:moveTo>
                    <a:pt x="0" y="0"/>
                  </a:moveTo>
                  <a:lnTo>
                    <a:pt x="1876363" y="0"/>
                  </a:lnTo>
                  <a:lnTo>
                    <a:pt x="1876363" y="1157811"/>
                  </a:lnTo>
                  <a:lnTo>
                    <a:pt x="0" y="115781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206932" y="2917134"/>
            <a:ext cx="5143500" cy="3173801"/>
            <a:chOff x="0" y="0"/>
            <a:chExt cx="1876363" cy="115781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76363" cy="1157811"/>
            </a:xfrm>
            <a:custGeom>
              <a:avLst/>
              <a:gdLst/>
              <a:ahLst/>
              <a:cxnLst/>
              <a:rect r="r" b="b" t="t" l="l"/>
              <a:pathLst>
                <a:path h="1157811" w="1876363">
                  <a:moveTo>
                    <a:pt x="0" y="0"/>
                  </a:moveTo>
                  <a:lnTo>
                    <a:pt x="1876363" y="0"/>
                  </a:lnTo>
                  <a:lnTo>
                    <a:pt x="1876363" y="1157811"/>
                  </a:lnTo>
                  <a:lnTo>
                    <a:pt x="0" y="115781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6709104" y="3020923"/>
            <a:ext cx="4881617" cy="2773731"/>
            <a:chOff x="0" y="0"/>
            <a:chExt cx="6508823" cy="3698308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47625"/>
              <a:ext cx="6508823" cy="750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003EA8"/>
                  </a:solidFill>
                  <a:ea typeface="Arita Dotum Bold"/>
                </a:rPr>
                <a:t>김희연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026387"/>
              <a:ext cx="6508823" cy="23595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sz="1800">
                  <a:solidFill>
                    <a:srgbClr val="000000"/>
                  </a:solidFill>
                  <a:latin typeface="Arita Dotum"/>
                  <a:ea typeface="Arita Dotum"/>
                </a:rPr>
                <a:t> 초기 요구사항 분석 및 도출이 미흡하면 오류가 생길 수 있고, </a:t>
              </a:r>
              <a:r>
                <a:rPr lang="en-US" sz="1800">
                  <a:solidFill>
                    <a:srgbClr val="000000"/>
                  </a:solidFill>
                  <a:latin typeface="Arita Dotum"/>
                  <a:ea typeface="Arita Dotum"/>
                </a:rPr>
                <a:t>요구사항에 기재되지 않은 부분(기능)도 상관 관계가 있다면(가능성), 분석 단계에서 충분히 고려해야 함을 배웠다.</a:t>
              </a:r>
            </a:p>
            <a:p>
              <a:pPr algn="ctr">
                <a:lnSpc>
                  <a:spcPts val="2340"/>
                </a:lnSpc>
              </a:pPr>
              <a:r>
                <a:rPr lang="en-US" sz="1800">
                  <a:solidFill>
                    <a:srgbClr val="000000"/>
                  </a:solidFill>
                  <a:latin typeface="Arita Dotum"/>
                  <a:ea typeface="Arita Dotum"/>
                </a:rPr>
                <a:t> 또한 데이터베이스 설계를 위해 개개인 작업이 아닌 모두가 참여하는 회의의 중요성을 알게 되었다.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730854" y="6548135"/>
            <a:ext cx="5143500" cy="3173801"/>
            <a:chOff x="0" y="0"/>
            <a:chExt cx="1876363" cy="115781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876363" cy="1157811"/>
            </a:xfrm>
            <a:custGeom>
              <a:avLst/>
              <a:gdLst/>
              <a:ahLst/>
              <a:cxnLst/>
              <a:rect r="r" b="b" t="t" l="l"/>
              <a:pathLst>
                <a:path h="1157811" w="1876363">
                  <a:moveTo>
                    <a:pt x="0" y="0"/>
                  </a:moveTo>
                  <a:lnTo>
                    <a:pt x="1876363" y="0"/>
                  </a:lnTo>
                  <a:lnTo>
                    <a:pt x="1876363" y="1157811"/>
                  </a:lnTo>
                  <a:lnTo>
                    <a:pt x="0" y="115781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381573" y="6548135"/>
            <a:ext cx="5143500" cy="3173801"/>
            <a:chOff x="0" y="0"/>
            <a:chExt cx="1876363" cy="115781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876363" cy="1157811"/>
            </a:xfrm>
            <a:custGeom>
              <a:avLst/>
              <a:gdLst/>
              <a:ahLst/>
              <a:cxnLst/>
              <a:rect r="r" b="b" t="t" l="l"/>
              <a:pathLst>
                <a:path h="1157811" w="1876363">
                  <a:moveTo>
                    <a:pt x="0" y="0"/>
                  </a:moveTo>
                  <a:lnTo>
                    <a:pt x="1876363" y="0"/>
                  </a:lnTo>
                  <a:lnTo>
                    <a:pt x="1876363" y="1157811"/>
                  </a:lnTo>
                  <a:lnTo>
                    <a:pt x="0" y="115781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-278358">
            <a:off x="-1432939" y="-269558"/>
            <a:ext cx="5304464" cy="1668495"/>
          </a:xfrm>
          <a:custGeom>
            <a:avLst/>
            <a:gdLst/>
            <a:ahLst/>
            <a:cxnLst/>
            <a:rect r="r" b="b" t="t" l="l"/>
            <a:pathLst>
              <a:path h="1668495" w="5304464">
                <a:moveTo>
                  <a:pt x="0" y="0"/>
                </a:moveTo>
                <a:lnTo>
                  <a:pt x="5304465" y="0"/>
                </a:lnTo>
                <a:lnTo>
                  <a:pt x="5304465" y="1668495"/>
                </a:lnTo>
                <a:lnTo>
                  <a:pt x="0" y="16684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028700" y="3020923"/>
            <a:ext cx="4979132" cy="3068907"/>
            <a:chOff x="0" y="0"/>
            <a:chExt cx="6638842" cy="4091876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47625"/>
              <a:ext cx="6638842" cy="750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003EA8"/>
                  </a:solidFill>
                  <a:ea typeface="Arita Dotum Bold"/>
                </a:rPr>
                <a:t>김민곤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1026387"/>
              <a:ext cx="6638842" cy="27530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sz="1800">
                  <a:solidFill>
                    <a:srgbClr val="000000"/>
                  </a:solidFill>
                  <a:latin typeface="Arita Dotum"/>
                  <a:ea typeface="Arita Dotum"/>
                </a:rPr>
                <a:t>테이블 초기 설계를 신중히 하여도, 정규화 작업을</a:t>
              </a:r>
            </a:p>
            <a:p>
              <a:pPr algn="ctr">
                <a:lnSpc>
                  <a:spcPts val="2340"/>
                </a:lnSpc>
              </a:pPr>
              <a:r>
                <a:rPr lang="en-US" sz="1800">
                  <a:solidFill>
                    <a:srgbClr val="000000"/>
                  </a:solidFill>
                  <a:latin typeface="Arita Dotum"/>
                  <a:ea typeface="Arita Dotum"/>
                </a:rPr>
                <a:t>할 때 관계 오류 등 문제가 발생 될  수 있고 그 오류는 일찍 발견 할수록 해결하는 과정이 더 수월해진다는 것을 알게 되었다.</a:t>
              </a:r>
            </a:p>
            <a:p>
              <a:pPr algn="ctr">
                <a:lnSpc>
                  <a:spcPts val="2340"/>
                </a:lnSpc>
              </a:pPr>
              <a:r>
                <a:rPr lang="en-US" sz="1800">
                  <a:solidFill>
                    <a:srgbClr val="000000"/>
                  </a:solidFill>
                  <a:latin typeface="Arita Dotum"/>
                  <a:ea typeface="Arita Dotum"/>
                </a:rPr>
                <a:t> 마지막으로 초기에 요구사항 분석을 정확히 하는 것이 가장 중요하다는 것을 프로젝트를 진행 하면서 깨달았다.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332432" y="3020923"/>
            <a:ext cx="4885823" cy="2773731"/>
            <a:chOff x="0" y="0"/>
            <a:chExt cx="6514431" cy="3698308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47625"/>
              <a:ext cx="6514431" cy="750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003EA8"/>
                  </a:solidFill>
                  <a:ea typeface="Arita Dotum Bold"/>
                </a:rPr>
                <a:t>장원준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1026387"/>
              <a:ext cx="6514431" cy="23595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sz="1800">
                  <a:solidFill>
                    <a:srgbClr val="000000"/>
                  </a:solidFill>
                  <a:latin typeface="Arita Dotum Light"/>
                  <a:ea typeface="Arita Dotum Light"/>
                </a:rPr>
                <a:t> 처음에는 상황에 따른 구분없이 트리거로 진행하였으나, 트리거가 연쇄적으로 다른 트리거를 호출하여 무한 루프가 발생하고, </a:t>
              </a:r>
            </a:p>
            <a:p>
              <a:pPr algn="ctr">
                <a:lnSpc>
                  <a:spcPts val="2340"/>
                </a:lnSpc>
              </a:pPr>
              <a:r>
                <a:rPr lang="en-US" sz="1800">
                  <a:solidFill>
                    <a:srgbClr val="000000"/>
                  </a:solidFill>
                  <a:latin typeface="Arita Dotum Light"/>
                </a:rPr>
                <a:t> </a:t>
              </a:r>
              <a:r>
                <a:rPr lang="en-US" sz="1800">
                  <a:solidFill>
                    <a:srgbClr val="000000"/>
                  </a:solidFill>
                  <a:latin typeface="Arita Dotum Light"/>
                  <a:ea typeface="Arita Dotum Light"/>
                </a:rPr>
                <a:t>이는 데이터베이스의 비효율적인 데이터 처리로 이어져 트리거와 프로시저를 상황에 따라 구분하여 사용해야 한다는 것들 배웠다.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3854059" y="6651924"/>
            <a:ext cx="4979132" cy="3068907"/>
            <a:chOff x="0" y="0"/>
            <a:chExt cx="6638842" cy="4091876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-47625"/>
              <a:ext cx="6638842" cy="750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003EA8"/>
                  </a:solidFill>
                  <a:ea typeface="Arita Dotum Bold"/>
                </a:rPr>
                <a:t>정원혁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1026387"/>
              <a:ext cx="6638842" cy="27530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sz="1800">
                  <a:solidFill>
                    <a:srgbClr val="000000"/>
                  </a:solidFill>
                  <a:latin typeface="Arita Dotum"/>
                  <a:ea typeface="Arita Dotum"/>
                </a:rPr>
                <a:t> 데이터베이스의 설계 과정이 어떠한 산출물을 이끌어낼 때 얼마나 중요한 과정인지 알 수 있었다. </a:t>
              </a:r>
            </a:p>
            <a:p>
              <a:pPr algn="ctr">
                <a:lnSpc>
                  <a:spcPts val="2340"/>
                </a:lnSpc>
              </a:pPr>
              <a:r>
                <a:rPr lang="en-US" sz="1800">
                  <a:solidFill>
                    <a:srgbClr val="000000"/>
                  </a:solidFill>
                  <a:latin typeface="Arita Dotum"/>
                </a:rPr>
                <a:t> </a:t>
              </a:r>
              <a:r>
                <a:rPr lang="en-US" sz="1800">
                  <a:solidFill>
                    <a:srgbClr val="000000"/>
                  </a:solidFill>
                  <a:latin typeface="Arita Dotum"/>
                  <a:ea typeface="Arita Dotum"/>
                </a:rPr>
                <a:t>‘백문이 불여일견‘이라는 말이 있듯이 요구사항 분석, 설계, 구현하는 과정이 쉽지 않아 보였지만 직접 작성하고 느끼는 과정을 통해 배웠던 내용을 한 번 더 정리하고 복습하게 되어 스스로 자신감을 얻을 수 있는 </a:t>
              </a:r>
            </a:p>
            <a:p>
              <a:pPr algn="ctr">
                <a:lnSpc>
                  <a:spcPts val="2340"/>
                </a:lnSpc>
              </a:pPr>
              <a:r>
                <a:rPr lang="en-US" sz="1800">
                  <a:solidFill>
                    <a:srgbClr val="000000"/>
                  </a:solidFill>
                  <a:latin typeface="Arita Dotum"/>
                  <a:ea typeface="Arita Dotum"/>
                </a:rPr>
                <a:t>기회를 얻을 수 있는 소중한 시간이었다.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534463" y="6651924"/>
            <a:ext cx="4881617" cy="3068907"/>
            <a:chOff x="0" y="0"/>
            <a:chExt cx="6508823" cy="4091876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-47625"/>
              <a:ext cx="6508823" cy="750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003EA8"/>
                  </a:solidFill>
                  <a:ea typeface="Arita Dotum Bold"/>
                </a:rPr>
                <a:t>정혜정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1026387"/>
              <a:ext cx="6508823" cy="27530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sz="1800">
                  <a:solidFill>
                    <a:srgbClr val="000000"/>
                  </a:solidFill>
                  <a:latin typeface="Arita Dotum Light"/>
                  <a:ea typeface="Arita Dotum Light"/>
                </a:rPr>
                <a:t> 테이블 설계 전에 요구 분석에서 큰 틀을 기반으로 구조를 설계했다. 다음 과정들에서 누락된 요구사항이나 잘못 해석한 부분이 발견되었고, 데이터 모델링을 여러번 수정해야했다. 이를 통해서 요구 분석의 중요성을 배울 수 있었다. </a:t>
              </a:r>
            </a:p>
            <a:p>
              <a:pPr algn="ctr">
                <a:lnSpc>
                  <a:spcPts val="2340"/>
                </a:lnSpc>
              </a:pPr>
              <a:r>
                <a:rPr lang="en-US" sz="1800">
                  <a:solidFill>
                    <a:srgbClr val="000000"/>
                  </a:solidFill>
                  <a:latin typeface="Arita Dotum Light"/>
                  <a:ea typeface="Arita Dotum Light"/>
                </a:rPr>
                <a:t> 데이터베이스의 설계, 구축, 관리 등 다양한 측면에서 기술을 학습하고 적용하는 기회를 가질 수 있었다.</a:t>
              </a: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9980730" y="5843183"/>
            <a:ext cx="1119827" cy="1409903"/>
          </a:xfrm>
          <a:custGeom>
            <a:avLst/>
            <a:gdLst/>
            <a:ahLst/>
            <a:cxnLst/>
            <a:rect r="r" b="b" t="t" l="l"/>
            <a:pathLst>
              <a:path h="1409903" w="1119827">
                <a:moveTo>
                  <a:pt x="0" y="0"/>
                </a:moveTo>
                <a:lnTo>
                  <a:pt x="1119827" y="0"/>
                </a:lnTo>
                <a:lnTo>
                  <a:pt x="1119827" y="1409903"/>
                </a:lnTo>
                <a:lnTo>
                  <a:pt x="0" y="14099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2999182" y="2212183"/>
            <a:ext cx="960173" cy="1409903"/>
          </a:xfrm>
          <a:custGeom>
            <a:avLst/>
            <a:gdLst/>
            <a:ahLst/>
            <a:cxnLst/>
            <a:rect r="r" b="b" t="t" l="l"/>
            <a:pathLst>
              <a:path h="1409903" w="960173">
                <a:moveTo>
                  <a:pt x="0" y="0"/>
                </a:moveTo>
                <a:lnTo>
                  <a:pt x="960173" y="0"/>
                </a:lnTo>
                <a:lnTo>
                  <a:pt x="960173" y="1409903"/>
                </a:lnTo>
                <a:lnTo>
                  <a:pt x="0" y="14099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7283430" y="2212183"/>
            <a:ext cx="939935" cy="1409903"/>
          </a:xfrm>
          <a:custGeom>
            <a:avLst/>
            <a:gdLst/>
            <a:ahLst/>
            <a:cxnLst/>
            <a:rect r="r" b="b" t="t" l="l"/>
            <a:pathLst>
              <a:path h="1409903" w="939935">
                <a:moveTo>
                  <a:pt x="0" y="0"/>
                </a:moveTo>
                <a:lnTo>
                  <a:pt x="939936" y="0"/>
                </a:lnTo>
                <a:lnTo>
                  <a:pt x="939936" y="1409903"/>
                </a:lnTo>
                <a:lnTo>
                  <a:pt x="0" y="14099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610721" y="2212183"/>
            <a:ext cx="949710" cy="1409903"/>
          </a:xfrm>
          <a:custGeom>
            <a:avLst/>
            <a:gdLst/>
            <a:ahLst/>
            <a:cxnLst/>
            <a:rect r="r" b="b" t="t" l="l"/>
            <a:pathLst>
              <a:path h="1409903" w="949710">
                <a:moveTo>
                  <a:pt x="0" y="0"/>
                </a:moveTo>
                <a:lnTo>
                  <a:pt x="949710" y="0"/>
                </a:lnTo>
                <a:lnTo>
                  <a:pt x="949710" y="1409903"/>
                </a:lnTo>
                <a:lnTo>
                  <a:pt x="0" y="140990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4405390" y="5843183"/>
            <a:ext cx="1011892" cy="1409903"/>
          </a:xfrm>
          <a:custGeom>
            <a:avLst/>
            <a:gdLst/>
            <a:ahLst/>
            <a:cxnLst/>
            <a:rect r="r" b="b" t="t" l="l"/>
            <a:pathLst>
              <a:path h="1409903" w="1011892">
                <a:moveTo>
                  <a:pt x="0" y="0"/>
                </a:moveTo>
                <a:lnTo>
                  <a:pt x="1011892" y="0"/>
                </a:lnTo>
                <a:lnTo>
                  <a:pt x="1011892" y="1409903"/>
                </a:lnTo>
                <a:lnTo>
                  <a:pt x="0" y="140990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9294" y="3284380"/>
            <a:ext cx="15795020" cy="3535020"/>
            <a:chOff x="0" y="0"/>
            <a:chExt cx="5762066" cy="128958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62066" cy="1289585"/>
            </a:xfrm>
            <a:custGeom>
              <a:avLst/>
              <a:gdLst/>
              <a:ahLst/>
              <a:cxnLst/>
              <a:rect r="r" b="b" t="t" l="l"/>
              <a:pathLst>
                <a:path h="1289585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1289585"/>
                  </a:lnTo>
                  <a:lnTo>
                    <a:pt x="0" y="12895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2197855" y="4386296"/>
            <a:ext cx="13892290" cy="1514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>
                <a:solidFill>
                  <a:srgbClr val="003EA8"/>
                </a:solidFill>
                <a:latin typeface="Arita Dotum Bold"/>
                <a:ea typeface="Arita Dotum Bold"/>
              </a:rPr>
              <a:t>감사합니다!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793505" y="6369479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09650" y="3908890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4972495" y="779488"/>
            <a:ext cx="5533751" cy="1961966"/>
          </a:xfrm>
          <a:custGeom>
            <a:avLst/>
            <a:gdLst/>
            <a:ahLst/>
            <a:cxnLst/>
            <a:rect r="r" b="b" t="t" l="l"/>
            <a:pathLst>
              <a:path h="1961966" w="5533751">
                <a:moveTo>
                  <a:pt x="5533751" y="0"/>
                </a:moveTo>
                <a:lnTo>
                  <a:pt x="0" y="0"/>
                </a:lnTo>
                <a:lnTo>
                  <a:pt x="0" y="1961967"/>
                </a:lnTo>
                <a:lnTo>
                  <a:pt x="5533751" y="1961967"/>
                </a:lnTo>
                <a:lnTo>
                  <a:pt x="553375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218246" y="7296334"/>
            <a:ext cx="5533751" cy="1961966"/>
          </a:xfrm>
          <a:custGeom>
            <a:avLst/>
            <a:gdLst/>
            <a:ahLst/>
            <a:cxnLst/>
            <a:rect r="r" b="b" t="t" l="l"/>
            <a:pathLst>
              <a:path h="1961966" w="5533751">
                <a:moveTo>
                  <a:pt x="0" y="0"/>
                </a:moveTo>
                <a:lnTo>
                  <a:pt x="5533751" y="0"/>
                </a:lnTo>
                <a:lnTo>
                  <a:pt x="5533751" y="1961966"/>
                </a:lnTo>
                <a:lnTo>
                  <a:pt x="0" y="19619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020969" y="5808913"/>
            <a:ext cx="4020667" cy="4405113"/>
          </a:xfrm>
          <a:custGeom>
            <a:avLst/>
            <a:gdLst/>
            <a:ahLst/>
            <a:cxnLst/>
            <a:rect r="r" b="b" t="t" l="l"/>
            <a:pathLst>
              <a:path h="4405113" w="4020667">
                <a:moveTo>
                  <a:pt x="0" y="0"/>
                </a:moveTo>
                <a:lnTo>
                  <a:pt x="4020667" y="0"/>
                </a:lnTo>
                <a:lnTo>
                  <a:pt x="4020667" y="4405114"/>
                </a:lnTo>
                <a:lnTo>
                  <a:pt x="0" y="44051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984992" y="6230040"/>
            <a:ext cx="1035977" cy="1300885"/>
          </a:xfrm>
          <a:custGeom>
            <a:avLst/>
            <a:gdLst/>
            <a:ahLst/>
            <a:cxnLst/>
            <a:rect r="r" b="b" t="t" l="l"/>
            <a:pathLst>
              <a:path h="1300885" w="1035977">
                <a:moveTo>
                  <a:pt x="0" y="0"/>
                </a:moveTo>
                <a:lnTo>
                  <a:pt x="1035977" y="0"/>
                </a:lnTo>
                <a:lnTo>
                  <a:pt x="1035977" y="1300885"/>
                </a:lnTo>
                <a:lnTo>
                  <a:pt x="0" y="13008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36355" cy="1907038"/>
            <a:chOff x="0" y="0"/>
            <a:chExt cx="5996027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6027" cy="695693"/>
            </a:xfrm>
            <a:custGeom>
              <a:avLst/>
              <a:gdLst/>
              <a:ahLst/>
              <a:cxnLst/>
              <a:rect r="r" b="b" t="t" l="l"/>
              <a:pathLst>
                <a:path h="695693" w="5996027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05495" y="2924154"/>
            <a:ext cx="16436355" cy="6825398"/>
            <a:chOff x="0" y="0"/>
            <a:chExt cx="5996027" cy="24899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96027" cy="2489924"/>
            </a:xfrm>
            <a:custGeom>
              <a:avLst/>
              <a:gdLst/>
              <a:ahLst/>
              <a:cxnLst/>
              <a:rect r="r" b="b" t="t" l="l"/>
              <a:pathLst>
                <a:path h="2489924" w="5996027">
                  <a:moveTo>
                    <a:pt x="0" y="0"/>
                  </a:moveTo>
                  <a:lnTo>
                    <a:pt x="5996027" y="0"/>
                  </a:lnTo>
                  <a:lnTo>
                    <a:pt x="5996027" y="2489924"/>
                  </a:lnTo>
                  <a:lnTo>
                    <a:pt x="0" y="248992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641794">
            <a:off x="8923192" y="-17882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782425" y="8123782"/>
            <a:ext cx="4585506" cy="1625770"/>
          </a:xfrm>
          <a:custGeom>
            <a:avLst/>
            <a:gdLst/>
            <a:ahLst/>
            <a:cxnLst/>
            <a:rect r="r" b="b" t="t" l="l"/>
            <a:pathLst>
              <a:path h="1625770" w="4585506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5484919" y="8123782"/>
            <a:ext cx="4585506" cy="1625770"/>
          </a:xfrm>
          <a:custGeom>
            <a:avLst/>
            <a:gdLst/>
            <a:ahLst/>
            <a:cxnLst/>
            <a:rect r="r" b="b" t="t" l="l"/>
            <a:pathLst>
              <a:path h="1625770" w="4585506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291362" y="3113103"/>
            <a:ext cx="11664622" cy="6447500"/>
          </a:xfrm>
          <a:custGeom>
            <a:avLst/>
            <a:gdLst/>
            <a:ahLst/>
            <a:cxnLst/>
            <a:rect r="r" b="b" t="t" l="l"/>
            <a:pathLst>
              <a:path h="6447500" w="11664622">
                <a:moveTo>
                  <a:pt x="0" y="0"/>
                </a:moveTo>
                <a:lnTo>
                  <a:pt x="11664622" y="0"/>
                </a:lnTo>
                <a:lnTo>
                  <a:pt x="11664622" y="6447500"/>
                </a:lnTo>
                <a:lnTo>
                  <a:pt x="0" y="64475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70596" y="915398"/>
            <a:ext cx="13146809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데이터 모델링-교육생 구조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2324865" y="7922141"/>
            <a:ext cx="2759642" cy="1638462"/>
          </a:xfrm>
          <a:custGeom>
            <a:avLst/>
            <a:gdLst/>
            <a:ahLst/>
            <a:cxnLst/>
            <a:rect r="r" b="b" t="t" l="l"/>
            <a:pathLst>
              <a:path h="1638462" w="2759642">
                <a:moveTo>
                  <a:pt x="0" y="0"/>
                </a:moveTo>
                <a:lnTo>
                  <a:pt x="2759642" y="0"/>
                </a:lnTo>
                <a:lnTo>
                  <a:pt x="2759642" y="1638462"/>
                </a:lnTo>
                <a:lnTo>
                  <a:pt x="0" y="16384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419729" y="7922141"/>
            <a:ext cx="2759642" cy="1638462"/>
          </a:xfrm>
          <a:custGeom>
            <a:avLst/>
            <a:gdLst/>
            <a:ahLst/>
            <a:cxnLst/>
            <a:rect r="r" b="b" t="t" l="l"/>
            <a:pathLst>
              <a:path h="1638462" w="2759642">
                <a:moveTo>
                  <a:pt x="0" y="0"/>
                </a:moveTo>
                <a:lnTo>
                  <a:pt x="2759642" y="0"/>
                </a:lnTo>
                <a:lnTo>
                  <a:pt x="2759642" y="1638462"/>
                </a:lnTo>
                <a:lnTo>
                  <a:pt x="0" y="16384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3181007" y="2109381"/>
            <a:ext cx="4944481" cy="2054509"/>
            <a:chOff x="0" y="0"/>
            <a:chExt cx="1253836" cy="52098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53836" cy="520988"/>
            </a:xfrm>
            <a:custGeom>
              <a:avLst/>
              <a:gdLst/>
              <a:ahLst/>
              <a:cxnLst/>
              <a:rect r="r" b="b" t="t" l="l"/>
              <a:pathLst>
                <a:path h="520988" w="1253836">
                  <a:moveTo>
                    <a:pt x="626918" y="0"/>
                  </a:moveTo>
                  <a:cubicBezTo>
                    <a:pt x="280681" y="0"/>
                    <a:pt x="0" y="116627"/>
                    <a:pt x="0" y="260494"/>
                  </a:cubicBezTo>
                  <a:cubicBezTo>
                    <a:pt x="0" y="404361"/>
                    <a:pt x="280681" y="520988"/>
                    <a:pt x="626918" y="520988"/>
                  </a:cubicBezTo>
                  <a:cubicBezTo>
                    <a:pt x="973156" y="520988"/>
                    <a:pt x="1253836" y="404361"/>
                    <a:pt x="1253836" y="260494"/>
                  </a:cubicBezTo>
                  <a:cubicBezTo>
                    <a:pt x="1253836" y="116627"/>
                    <a:pt x="973156" y="0"/>
                    <a:pt x="626918" y="0"/>
                  </a:cubicBezTo>
                  <a:close/>
                </a:path>
              </a:pathLst>
            </a:custGeom>
            <a:solidFill>
              <a:srgbClr val="7390BA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117547" y="10743"/>
              <a:ext cx="1018742" cy="461403"/>
            </a:xfrm>
            <a:prstGeom prst="rect">
              <a:avLst/>
            </a:prstGeom>
          </p:spPr>
          <p:txBody>
            <a:bodyPr anchor="ctr" rtlCol="false" tIns="190500" lIns="190500" bIns="190500" rIns="1905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ea typeface="Arita Dotum Medium"/>
                </a:rPr>
                <a:t>교육 희망자는 </a:t>
              </a:r>
            </a:p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Arita Dotum Medium"/>
                  <a:ea typeface="Arita Dotum Medium"/>
                </a:rPr>
                <a:t>면접 신청 후(면접 스케쥴) </a:t>
              </a:r>
            </a:p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Arita Dotum Medium"/>
                  <a:ea typeface="Arita Dotum Medium"/>
                </a:rPr>
                <a:t>합격 시에만 교육 수강을 할 수 있다.</a:t>
              </a:r>
            </a:p>
            <a:p>
              <a:pPr algn="ctr" marL="0" indent="0" lvl="0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FFFFFF"/>
                  </a:solidFill>
                  <a:latin typeface="Arita Dotum Medium"/>
                  <a:ea typeface="Arita Dotum Medium"/>
                </a:rPr>
                <a:t>(=교육생 목록)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3158938" y="6009565"/>
            <a:ext cx="2759642" cy="1638462"/>
          </a:xfrm>
          <a:custGeom>
            <a:avLst/>
            <a:gdLst/>
            <a:ahLst/>
            <a:cxnLst/>
            <a:rect r="r" b="b" t="t" l="l"/>
            <a:pathLst>
              <a:path h="1638462" w="2759642">
                <a:moveTo>
                  <a:pt x="0" y="0"/>
                </a:moveTo>
                <a:lnTo>
                  <a:pt x="2759642" y="0"/>
                </a:lnTo>
                <a:lnTo>
                  <a:pt x="2759642" y="1638462"/>
                </a:lnTo>
                <a:lnTo>
                  <a:pt x="0" y="16384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DAF-0P6LIBQ</dc:identifier>
  <dcterms:modified xsi:type="dcterms:W3CDTF">2011-08-01T06:04:30Z</dcterms:modified>
  <cp:revision>1</cp:revision>
  <dc:title>오라클 프로젝트 4조_교육센터  운영 프로그램</dc:title>
</cp:coreProperties>
</file>